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Impact" panose="020B0806030902050204" pitchFamily="3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20"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537912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ca13cb27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ca13cb2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c9510a16d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c9510a16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c9510a16d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c9510a16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3ca067195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3ca06719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e4f86d21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e4f86d2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dac2bf9cb_1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4dac2bf9cb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c78cfd51b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c78cfd51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c9510a16d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4c9510a16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dbec533b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dbec533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dc1bff135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dc1bff13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4c78cfd51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4c78cfd5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c78cfd51b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c78cfd51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c78cfd51b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c78cfd51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ca418b24d_1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ca418b24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ca418b24d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ca418b24d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c9510a16d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c9510a16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c9510a16d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c9510a16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38"/>
        <p:cNvGrpSpPr/>
        <p:nvPr/>
      </p:nvGrpSpPr>
      <p:grpSpPr>
        <a:xfrm>
          <a:off x="0" y="0"/>
          <a:ext cx="0" cy="0"/>
          <a:chOff x="0" y="0"/>
          <a:chExt cx="0" cy="0"/>
        </a:xfrm>
      </p:grpSpPr>
      <p:sp>
        <p:nvSpPr>
          <p:cNvPr id="39" name="Google Shape;39;p2"/>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41" name="Google Shape;41;p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sottotitolo">
  <p:cSld name="Titolo e sottotitolo">
    <p:spTree>
      <p:nvGrpSpPr>
        <p:cNvPr id="1" name="Shape 104"/>
        <p:cNvGrpSpPr/>
        <p:nvPr/>
      </p:nvGrpSpPr>
      <p:grpSpPr>
        <a:xfrm>
          <a:off x="0" y="0"/>
          <a:ext cx="0" cy="0"/>
          <a:chOff x="0" y="0"/>
          <a:chExt cx="0" cy="0"/>
        </a:xfrm>
      </p:grpSpPr>
      <p:sp>
        <p:nvSpPr>
          <p:cNvPr id="105" name="Google Shape;105;p11"/>
          <p:cNvSpPr txBox="1">
            <a:spLocks noGrp="1"/>
          </p:cNvSpPr>
          <p:nvPr>
            <p:ph type="title"/>
          </p:nvPr>
        </p:nvSpPr>
        <p:spPr>
          <a:xfrm>
            <a:off x="2589212" y="609600"/>
            <a:ext cx="8915399" cy="311704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1"/>
          <p:cNvSpPr txBox="1">
            <a:spLocks noGrp="1"/>
          </p:cNvSpPr>
          <p:nvPr>
            <p:ph type="body" idx="1"/>
          </p:nvPr>
        </p:nvSpPr>
        <p:spPr>
          <a:xfrm>
            <a:off x="2589212" y="4354046"/>
            <a:ext cx="8915399" cy="1555864"/>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07" name="Google Shape;107;p1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1"/>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zione con didascalia">
  <p:cSld name="Citazione con didascalia">
    <p:spTree>
      <p:nvGrpSpPr>
        <p:cNvPr id="1" name="Shape 111"/>
        <p:cNvGrpSpPr/>
        <p:nvPr/>
      </p:nvGrpSpPr>
      <p:grpSpPr>
        <a:xfrm>
          <a:off x="0" y="0"/>
          <a:ext cx="0" cy="0"/>
          <a:chOff x="0" y="0"/>
          <a:chExt cx="0" cy="0"/>
        </a:xfrm>
      </p:grpSpPr>
      <p:sp>
        <p:nvSpPr>
          <p:cNvPr id="112" name="Google Shape;112;p12"/>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2"/>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14" name="Google Shape;114;p12"/>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5" name="Google Shape;115;p1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2"/>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119" name="Google Shape;119;p12"/>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8000" b="0" i="0" u="none" strike="noStrike" cap="none">
                <a:solidFill>
                  <a:schemeClr val="accent1"/>
                </a:solidFill>
                <a:latin typeface="Arial"/>
                <a:ea typeface="Arial"/>
                <a:cs typeface="Arial"/>
                <a:sym typeface="Arial"/>
              </a:rPr>
              <a:t>“</a:t>
            </a:r>
            <a:endParaRPr/>
          </a:p>
        </p:txBody>
      </p:sp>
      <p:sp>
        <p:nvSpPr>
          <p:cNvPr id="120" name="Google Shape;120;p12"/>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cheda nome">
  <p:cSld name="Scheda nome">
    <p:spTree>
      <p:nvGrpSpPr>
        <p:cNvPr id="1" name="Shape 121"/>
        <p:cNvGrpSpPr/>
        <p:nvPr/>
      </p:nvGrpSpPr>
      <p:grpSpPr>
        <a:xfrm>
          <a:off x="0" y="0"/>
          <a:ext cx="0" cy="0"/>
          <a:chOff x="0" y="0"/>
          <a:chExt cx="0" cy="0"/>
        </a:xfrm>
      </p:grpSpPr>
      <p:sp>
        <p:nvSpPr>
          <p:cNvPr id="122" name="Google Shape;122;p13"/>
          <p:cNvSpPr txBox="1">
            <a:spLocks noGrp="1"/>
          </p:cNvSpPr>
          <p:nvPr>
            <p:ph type="title"/>
          </p:nvPr>
        </p:nvSpPr>
        <p:spPr>
          <a:xfrm>
            <a:off x="2589213" y="2438400"/>
            <a:ext cx="8915400" cy="2724845"/>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3"/>
          <p:cNvSpPr txBox="1">
            <a:spLocks noGrp="1"/>
          </p:cNvSpPr>
          <p:nvPr>
            <p:ph type="body" idx="1"/>
          </p:nvPr>
        </p:nvSpPr>
        <p:spPr>
          <a:xfrm>
            <a:off x="2589213" y="5181600"/>
            <a:ext cx="8915400" cy="72962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4" name="Google Shape;124;p1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3"/>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cheda nome citazione">
  <p:cSld name="Scheda nome citazione">
    <p:spTree>
      <p:nvGrpSpPr>
        <p:cNvPr id="1" name="Shape 128"/>
        <p:cNvGrpSpPr/>
        <p:nvPr/>
      </p:nvGrpSpPr>
      <p:grpSpPr>
        <a:xfrm>
          <a:off x="0" y="0"/>
          <a:ext cx="0" cy="0"/>
          <a:chOff x="0" y="0"/>
          <a:chExt cx="0" cy="0"/>
        </a:xfrm>
      </p:grpSpPr>
      <p:sp>
        <p:nvSpPr>
          <p:cNvPr id="129" name="Google Shape;129;p14"/>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4"/>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1" name="Google Shape;131;p14"/>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2" name="Google Shape;132;p1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4"/>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136" name="Google Shape;136;p14"/>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8000" b="0" i="0" u="none" strike="noStrike" cap="none">
                <a:solidFill>
                  <a:schemeClr val="accent1"/>
                </a:solidFill>
                <a:latin typeface="Arial"/>
                <a:ea typeface="Arial"/>
                <a:cs typeface="Arial"/>
                <a:sym typeface="Arial"/>
              </a:rPr>
              <a:t>“</a:t>
            </a:r>
            <a:endParaRPr/>
          </a:p>
        </p:txBody>
      </p:sp>
      <p:sp>
        <p:nvSpPr>
          <p:cNvPr id="137" name="Google Shape;137;p1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o o falso">
  <p:cSld name="Vero o falso">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5"/>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1" name="Google Shape;141;p15"/>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2" name="Google Shape;142;p1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5"/>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6"/>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9" name="Google Shape;149;p1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7"/>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6" name="Google Shape;156;p1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1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48" name="Google Shape;48;p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52"/>
        <p:cNvGrpSpPr/>
        <p:nvPr/>
      </p:nvGrpSpPr>
      <p:grpSpPr>
        <a:xfrm>
          <a:off x="0" y="0"/>
          <a:ext cx="0" cy="0"/>
          <a:chOff x="0" y="0"/>
          <a:chExt cx="0" cy="0"/>
        </a:xfrm>
      </p:grpSpPr>
      <p:sp>
        <p:nvSpPr>
          <p:cNvPr id="53" name="Google Shape;53;p4"/>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55" name="Google Shape;55;p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59"/>
        <p:cNvGrpSpPr/>
        <p:nvPr/>
      </p:nvGrpSpPr>
      <p:grpSpPr>
        <a:xfrm>
          <a:off x="0" y="0"/>
          <a:ext cx="0" cy="0"/>
          <a:chOff x="0" y="0"/>
          <a:chExt cx="0" cy="0"/>
        </a:xfrm>
      </p:grpSpPr>
      <p:sp>
        <p:nvSpPr>
          <p:cNvPr id="60" name="Google Shape;60;p5"/>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
          <p:cNvSpPr txBox="1">
            <a:spLocks noGrp="1"/>
          </p:cNvSpPr>
          <p:nvPr>
            <p:ph type="body" idx="1"/>
          </p:nvPr>
        </p:nvSpPr>
        <p:spPr>
          <a:xfrm>
            <a:off x="2589212" y="2133600"/>
            <a:ext cx="4313864" cy="3777622"/>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2" name="Google Shape;62;p5"/>
          <p:cNvSpPr txBox="1">
            <a:spLocks noGrp="1"/>
          </p:cNvSpPr>
          <p:nvPr>
            <p:ph type="body" idx="2"/>
          </p:nvPr>
        </p:nvSpPr>
        <p:spPr>
          <a:xfrm>
            <a:off x="7190747" y="2126222"/>
            <a:ext cx="4313864" cy="3777622"/>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3" name="Google Shape;63;p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
          <p:cNvSpPr txBox="1">
            <a:spLocks noGrp="1"/>
          </p:cNvSpPr>
          <p:nvPr>
            <p:ph type="body" idx="1"/>
          </p:nvPr>
        </p:nvSpPr>
        <p:spPr>
          <a:xfrm>
            <a:off x="2939373" y="1972703"/>
            <a:ext cx="3992732"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0" name="Google Shape;70;p6"/>
          <p:cNvSpPr txBox="1">
            <a:spLocks noGrp="1"/>
          </p:cNvSpPr>
          <p:nvPr>
            <p:ph type="body" idx="2"/>
          </p:nvPr>
        </p:nvSpPr>
        <p:spPr>
          <a:xfrm>
            <a:off x="2589212" y="2548966"/>
            <a:ext cx="4342893" cy="3354060"/>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1" name="Google Shape;71;p6"/>
          <p:cNvSpPr txBox="1">
            <a:spLocks noGrp="1"/>
          </p:cNvSpPr>
          <p:nvPr>
            <p:ph type="body" idx="3"/>
          </p:nvPr>
        </p:nvSpPr>
        <p:spPr>
          <a:xfrm>
            <a:off x="7506629" y="1969475"/>
            <a:ext cx="3999001"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2" name="Google Shape;72;p6"/>
          <p:cNvSpPr txBox="1">
            <a:spLocks noGrp="1"/>
          </p:cNvSpPr>
          <p:nvPr>
            <p:ph type="body" idx="4"/>
          </p:nvPr>
        </p:nvSpPr>
        <p:spPr>
          <a:xfrm>
            <a:off x="7166957" y="2545738"/>
            <a:ext cx="4338674" cy="3354060"/>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3" name="Google Shape;73;p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83"/>
        <p:cNvGrpSpPr/>
        <p:nvPr/>
      </p:nvGrpSpPr>
      <p:grpSpPr>
        <a:xfrm>
          <a:off x="0" y="0"/>
          <a:ext cx="0" cy="0"/>
          <a:chOff x="0" y="0"/>
          <a:chExt cx="0" cy="0"/>
        </a:xfrm>
      </p:grpSpPr>
      <p:sp>
        <p:nvSpPr>
          <p:cNvPr id="84" name="Google Shape;84;p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88"/>
        <p:cNvGrpSpPr/>
        <p:nvPr/>
      </p:nvGrpSpPr>
      <p:grpSpPr>
        <a:xfrm>
          <a:off x="0" y="0"/>
          <a:ext cx="0" cy="0"/>
          <a:chOff x="0" y="0"/>
          <a:chExt cx="0" cy="0"/>
        </a:xfrm>
      </p:grpSpPr>
      <p:sp>
        <p:nvSpPr>
          <p:cNvPr id="89" name="Google Shape;89;p9"/>
          <p:cNvSpPr txBox="1">
            <a:spLocks noGrp="1"/>
          </p:cNvSpPr>
          <p:nvPr>
            <p:ph type="title"/>
          </p:nvPr>
        </p:nvSpPr>
        <p:spPr>
          <a:xfrm>
            <a:off x="2589212" y="446088"/>
            <a:ext cx="3505199" cy="976312"/>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2000"/>
              <a:buFont typeface="Century Gothic"/>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9"/>
          <p:cNvSpPr txBox="1">
            <a:spLocks noGrp="1"/>
          </p:cNvSpPr>
          <p:nvPr>
            <p:ph type="body" idx="1"/>
          </p:nvPr>
        </p:nvSpPr>
        <p:spPr>
          <a:xfrm>
            <a:off x="6323012" y="446088"/>
            <a:ext cx="5181600" cy="5414963"/>
          </a:xfrm>
          <a:prstGeom prst="rect">
            <a:avLst/>
          </a:prstGeom>
          <a:noFill/>
          <a:ln>
            <a:noFill/>
          </a:ln>
        </p:spPr>
        <p:txBody>
          <a:bodyPr spcFirstLastPara="1" wrap="square" lIns="91425" tIns="45700" rIns="91425" bIns="45700" anchor="ctr"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1" name="Google Shape;91;p9"/>
          <p:cNvSpPr txBox="1">
            <a:spLocks noGrp="1"/>
          </p:cNvSpPr>
          <p:nvPr>
            <p:ph type="body" idx="2"/>
          </p:nvPr>
        </p:nvSpPr>
        <p:spPr>
          <a:xfrm>
            <a:off x="2589212" y="1598613"/>
            <a:ext cx="3505199" cy="4262436"/>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2" name="Google Shape;92;p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96"/>
        <p:cNvGrpSpPr/>
        <p:nvPr/>
      </p:nvGrpSpPr>
      <p:grpSpPr>
        <a:xfrm>
          <a:off x="0" y="0"/>
          <a:ext cx="0" cy="0"/>
          <a:chOff x="0" y="0"/>
          <a:chExt cx="0" cy="0"/>
        </a:xfrm>
      </p:grpSpPr>
      <p:sp>
        <p:nvSpPr>
          <p:cNvPr id="97" name="Google Shape;97;p10"/>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0"/>
          <p:cNvSpPr>
            <a:spLocks noGrp="1"/>
          </p:cNvSpPr>
          <p:nvPr>
            <p:ph type="pic" idx="2"/>
          </p:nvPr>
        </p:nvSpPr>
        <p:spPr>
          <a:xfrm>
            <a:off x="2589212" y="634965"/>
            <a:ext cx="8915400" cy="3854970"/>
          </a:xfrm>
          <a:prstGeom prst="rect">
            <a:avLst/>
          </a:prstGeom>
          <a:noFill/>
          <a:ln>
            <a:noFill/>
          </a:ln>
        </p:spPr>
        <p:txBody>
          <a:bodyPr spcFirstLastPara="1" wrap="square" lIns="91425" tIns="45700" rIns="91425" bIns="45700" anchor="t" anchorCtr="0"/>
          <a:lstStyle>
            <a:lvl1pPr marR="0" lvl="0" algn="ctr"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99" name="Google Shape;99;p10"/>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0" name="Google Shape;100;p1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0"/>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 y="228600"/>
            <a:ext cx="2851516" cy="6638628"/>
            <a:chOff x="2487613" y="285750"/>
            <a:chExt cx="2428875" cy="5654676"/>
          </a:xfrm>
        </p:grpSpPr>
        <p:sp>
          <p:nvSpPr>
            <p:cNvPr id="7" name="Google Shape;7;p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1"/>
          <p:cNvGrpSpPr/>
          <p:nvPr/>
        </p:nvGrpSpPr>
        <p:grpSpPr>
          <a:xfrm>
            <a:off x="27222" y="-786"/>
            <a:ext cx="2356674" cy="6854039"/>
            <a:chOff x="6627813" y="194833"/>
            <a:chExt cx="1952625" cy="5678918"/>
          </a:xfrm>
        </p:grpSpPr>
        <p:sp>
          <p:nvSpPr>
            <p:cNvPr id="20" name="Google Shape;20;p1"/>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1"/>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 name="Google Shape;34;p1"/>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5" name="Google Shape;35;p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giovanigenitori.it/lifestyle/adolescenza/" TargetMode="External"/><Relationship Id="rId4" Type="http://schemas.openxmlformats.org/officeDocument/2006/relationships/hyperlink" Target="https://www.giovanigenitori.it/author/teres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iovanigenitori.it/author/teres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giovanigenitori.it/lifestyle/adolescenz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rive.google.com/file/d/1ZXbTlkNdYXoKD_NT7pkmbSqPldDO3QMW/vie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id3w0IA81cA"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2589200" y="609600"/>
            <a:ext cx="8654700" cy="2895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it-IT" sz="8000"/>
              <a:t>SEI CONNESSO?</a:t>
            </a:r>
            <a:endParaRPr sz="8000"/>
          </a:p>
        </p:txBody>
      </p:sp>
      <p:sp>
        <p:nvSpPr>
          <p:cNvPr id="165" name="Google Shape;165;p18"/>
          <p:cNvSpPr txBox="1">
            <a:spLocks noGrp="1"/>
          </p:cNvSpPr>
          <p:nvPr>
            <p:ph type="body" idx="1"/>
          </p:nvPr>
        </p:nvSpPr>
        <p:spPr>
          <a:xfrm>
            <a:off x="2182350" y="3758950"/>
            <a:ext cx="8978700" cy="16962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it-IT" sz="3000" b="1" i="1"/>
              <a:t>LA COMUNICAZIONE EFFICACE NELLE SCUOLE</a:t>
            </a:r>
            <a:endParaRPr sz="3000" b="1" i="1"/>
          </a:p>
          <a:p>
            <a:pPr marL="0" lvl="0" indent="0" algn="l" rtl="0">
              <a:spcBef>
                <a:spcPts val="1000"/>
              </a:spcBef>
              <a:spcAft>
                <a:spcPts val="0"/>
              </a:spcAft>
              <a:buNone/>
            </a:pPr>
            <a:r>
              <a:rPr lang="it-IT" sz="2800" i="1"/>
              <a:t>Verona 26 gennaio</a:t>
            </a:r>
            <a:endParaRPr sz="2800" i="1"/>
          </a:p>
          <a:p>
            <a:pPr marL="0" lvl="0" indent="0" algn="l" rtl="0">
              <a:spcBef>
                <a:spcPts val="1000"/>
              </a:spcBef>
              <a:spcAft>
                <a:spcPts val="0"/>
              </a:spcAft>
              <a:buNone/>
            </a:pPr>
            <a:r>
              <a:rPr lang="it-IT" sz="2800" i="1"/>
              <a:t>Convegno “Educazione alla mondialità nelle scuole e nelle parrocchie”</a:t>
            </a:r>
            <a:endParaRPr sz="2800" i="1"/>
          </a:p>
          <a:p>
            <a:pPr marL="0" lvl="0" indent="0" algn="l" rtl="0">
              <a:spcBef>
                <a:spcPts val="1000"/>
              </a:spcBef>
              <a:spcAft>
                <a:spcPts val="0"/>
              </a:spcAft>
              <a:buNone/>
            </a:pPr>
            <a:endParaRPr sz="2800" i="1"/>
          </a:p>
          <a:p>
            <a:pPr marL="0" lvl="0" indent="0" algn="l" rtl="0">
              <a:spcBef>
                <a:spcPts val="1000"/>
              </a:spcBef>
              <a:spcAft>
                <a:spcPts val="0"/>
              </a:spcAft>
              <a:buNone/>
            </a:pPr>
            <a:endParaRPr sz="3000" i="1"/>
          </a:p>
        </p:txBody>
      </p:sp>
      <p:sp>
        <p:nvSpPr>
          <p:cNvPr id="166" name="Google Shape;166;p18"/>
          <p:cNvSpPr txBox="1">
            <a:spLocks noGrp="1"/>
          </p:cNvSpPr>
          <p:nvPr>
            <p:ph type="body" idx="2"/>
          </p:nvPr>
        </p:nvSpPr>
        <p:spPr>
          <a:xfrm>
            <a:off x="2997900" y="5302200"/>
            <a:ext cx="9194100" cy="1555800"/>
          </a:xfrm>
          <a:prstGeom prst="rect">
            <a:avLst/>
          </a:prstGeom>
        </p:spPr>
        <p:txBody>
          <a:bodyPr spcFirstLastPara="1" wrap="square" lIns="91425" tIns="45700" rIns="91425" bIns="45700" anchor="ctr" anchorCtr="0">
            <a:noAutofit/>
          </a:bodyPr>
          <a:lstStyle/>
          <a:p>
            <a:pPr marL="0" lvl="0" indent="0" algn="r" rtl="0">
              <a:spcBef>
                <a:spcPts val="1000"/>
              </a:spcBef>
              <a:spcAft>
                <a:spcPts val="0"/>
              </a:spcAft>
              <a:buNone/>
            </a:pPr>
            <a:r>
              <a:rPr lang="it-IT" sz="1200" i="1"/>
              <a:t>A CURA DI </a:t>
            </a:r>
            <a:endParaRPr sz="1200" i="1"/>
          </a:p>
          <a:p>
            <a:pPr marL="0" lvl="0" indent="0" algn="r" rtl="0">
              <a:spcBef>
                <a:spcPts val="1000"/>
              </a:spcBef>
              <a:spcAft>
                <a:spcPts val="0"/>
              </a:spcAft>
              <a:buNone/>
            </a:pPr>
            <a:r>
              <a:rPr lang="it-IT" sz="1200" i="1"/>
              <a:t>MADDALENA BISSOLI, insegnante di scuola superiore, counselor professionista</a:t>
            </a:r>
            <a:endParaRPr sz="1200" i="1"/>
          </a:p>
          <a:p>
            <a:pPr marL="0" lvl="0" indent="0" algn="r" rtl="0">
              <a:spcBef>
                <a:spcPts val="1000"/>
              </a:spcBef>
              <a:spcAft>
                <a:spcPts val="0"/>
              </a:spcAft>
              <a:buNone/>
            </a:pPr>
            <a:r>
              <a:rPr lang="it-IT" sz="1200" i="1"/>
              <a:t>LORETTA CERUTTI, insegnante di scuola primaria, counselor professionista</a:t>
            </a:r>
            <a:endParaRPr sz="12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7"/>
          <p:cNvSpPr txBox="1"/>
          <p:nvPr/>
        </p:nvSpPr>
        <p:spPr>
          <a:xfrm>
            <a:off x="1817175" y="656175"/>
            <a:ext cx="9163500" cy="4611000"/>
          </a:xfrm>
          <a:prstGeom prst="rect">
            <a:avLst/>
          </a:prstGeom>
          <a:noFill/>
          <a:ln>
            <a:noFill/>
          </a:ln>
        </p:spPr>
        <p:txBody>
          <a:bodyPr spcFirstLastPara="1" wrap="square" lIns="91425" tIns="91425" rIns="91425" bIns="91425" anchor="t" anchorCtr="0">
            <a:noAutofit/>
          </a:bodyPr>
          <a:lstStyle/>
          <a:p>
            <a:pPr marL="457200" lvl="0" indent="457200" algn="l" rtl="0">
              <a:lnSpc>
                <a:spcPct val="107916"/>
              </a:lnSpc>
              <a:spcBef>
                <a:spcPts val="0"/>
              </a:spcBef>
              <a:spcAft>
                <a:spcPts val="0"/>
              </a:spcAft>
              <a:buNone/>
            </a:pPr>
            <a:endParaRPr sz="2400" i="1">
              <a:solidFill>
                <a:schemeClr val="dk1"/>
              </a:solidFill>
              <a:latin typeface="Century Gothic"/>
              <a:ea typeface="Century Gothic"/>
              <a:cs typeface="Century Gothic"/>
              <a:sym typeface="Century Gothic"/>
            </a:endParaRPr>
          </a:p>
          <a:p>
            <a:pPr marL="0" lvl="0" indent="457200" algn="l" rtl="0">
              <a:lnSpc>
                <a:spcPct val="107916"/>
              </a:lnSpc>
              <a:spcBef>
                <a:spcPts val="800"/>
              </a:spcBef>
              <a:spcAft>
                <a:spcPts val="0"/>
              </a:spcAft>
              <a:buClr>
                <a:srgbClr val="000000"/>
              </a:buClr>
              <a:buSzPts val="1100"/>
              <a:buFont typeface="Arial"/>
              <a:buNone/>
            </a:pPr>
            <a:endParaRPr sz="2400" i="1">
              <a:solidFill>
                <a:schemeClr val="dk1"/>
              </a:solidFill>
              <a:latin typeface="Century Gothic"/>
              <a:ea typeface="Century Gothic"/>
              <a:cs typeface="Century Gothic"/>
              <a:sym typeface="Century Gothic"/>
            </a:endParaRPr>
          </a:p>
          <a:p>
            <a:pPr marL="457200" lvl="0" indent="-381000" algn="l" rtl="0">
              <a:lnSpc>
                <a:spcPct val="107916"/>
              </a:lnSpc>
              <a:spcBef>
                <a:spcPts val="800"/>
              </a:spcBef>
              <a:spcAft>
                <a:spcPts val="0"/>
              </a:spcAft>
              <a:buClr>
                <a:schemeClr val="dk1"/>
              </a:buClr>
              <a:buSzPts val="2400"/>
              <a:buFont typeface="Calibri"/>
              <a:buChar char="•"/>
            </a:pPr>
            <a:r>
              <a:rPr lang="it-IT" sz="2400">
                <a:solidFill>
                  <a:schemeClr val="dk1"/>
                </a:solidFill>
                <a:latin typeface="Century Gothic"/>
                <a:ea typeface="Century Gothic"/>
                <a:cs typeface="Century Gothic"/>
                <a:sym typeface="Century Gothic"/>
              </a:rPr>
              <a:t>Ciascuno pesca a caso una motivazione/obiettivo personale e propone una riflessione in merito partendo da sé stesso, </a:t>
            </a:r>
            <a:r>
              <a:rPr lang="it-IT" sz="2400" b="1">
                <a:solidFill>
                  <a:schemeClr val="dk1"/>
                </a:solidFill>
                <a:latin typeface="Century Gothic"/>
                <a:ea typeface="Century Gothic"/>
                <a:cs typeface="Century Gothic"/>
                <a:sym typeface="Century Gothic"/>
              </a:rPr>
              <a:t>riformulando quanto trova scritto in assenza di giudizio</a:t>
            </a:r>
            <a:r>
              <a:rPr lang="it-IT" sz="2400">
                <a:solidFill>
                  <a:schemeClr val="dk1"/>
                </a:solidFill>
                <a:latin typeface="Century Gothic"/>
                <a:ea typeface="Century Gothic"/>
                <a:cs typeface="Century Gothic"/>
                <a:sym typeface="Century Gothic"/>
              </a:rPr>
              <a:t>, cercando di intercettare i bisogni tra le righe.</a:t>
            </a:r>
            <a:endParaRPr sz="2400">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0"/>
              </a:spcAft>
              <a:buNone/>
            </a:pPr>
            <a:endParaRPr sz="2400">
              <a:solidFill>
                <a:schemeClr val="dk1"/>
              </a:solidFill>
              <a:latin typeface="Century Gothic"/>
              <a:ea typeface="Century Gothic"/>
              <a:cs typeface="Century Gothic"/>
              <a:sym typeface="Century Gothic"/>
            </a:endParaRPr>
          </a:p>
          <a:p>
            <a:pPr marL="457200" lvl="0" indent="457200" algn="l" rtl="0">
              <a:lnSpc>
                <a:spcPct val="107916"/>
              </a:lnSpc>
              <a:spcBef>
                <a:spcPts val="800"/>
              </a:spcBef>
              <a:spcAft>
                <a:spcPts val="0"/>
              </a:spcAft>
              <a:buNone/>
            </a:pPr>
            <a:endParaRPr sz="2400" i="1">
              <a:solidFill>
                <a:schemeClr val="dk1"/>
              </a:solidFill>
              <a:latin typeface="Century Gothic"/>
              <a:ea typeface="Century Gothic"/>
              <a:cs typeface="Century Gothic"/>
              <a:sym typeface="Century Gothic"/>
            </a:endParaRPr>
          </a:p>
          <a:p>
            <a:pPr marL="0" lvl="0" indent="0" algn="l" rtl="0">
              <a:lnSpc>
                <a:spcPct val="107916"/>
              </a:lnSpc>
              <a:spcBef>
                <a:spcPts val="800"/>
              </a:spcBef>
              <a:spcAft>
                <a:spcPts val="800"/>
              </a:spcAft>
              <a:buNone/>
            </a:pPr>
            <a:r>
              <a:rPr lang="it-IT" sz="2400" i="1">
                <a:solidFill>
                  <a:schemeClr val="dk1"/>
                </a:solidFill>
                <a:latin typeface="Century Gothic"/>
                <a:ea typeface="Century Gothic"/>
                <a:cs typeface="Century Gothic"/>
                <a:sym typeface="Century Gothic"/>
              </a:rPr>
              <a:t>Da quanto scritto mi sembra di capire che ... per quanto mi riguarda io sento/vivo/sperimento ...</a:t>
            </a:r>
            <a:endParaRPr sz="2400" i="1">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p:nvPr>
        </p:nvSpPr>
        <p:spPr>
          <a:xfrm>
            <a:off x="1773937" y="624110"/>
            <a:ext cx="9730676"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6600"/>
              <a:buFont typeface="Century Gothic"/>
              <a:buNone/>
            </a:pPr>
            <a:r>
              <a:rPr lang="it-IT" sz="6600"/>
              <a:t>Chi abbiamo davanti?</a:t>
            </a:r>
            <a:endParaRPr sz="6600"/>
          </a:p>
        </p:txBody>
      </p:sp>
      <p:sp>
        <p:nvSpPr>
          <p:cNvPr id="229" name="Google Shape;229;p28"/>
          <p:cNvSpPr txBox="1">
            <a:spLocks noGrp="1"/>
          </p:cNvSpPr>
          <p:nvPr>
            <p:ph type="body" idx="1"/>
          </p:nvPr>
        </p:nvSpPr>
        <p:spPr>
          <a:xfrm>
            <a:off x="2589200" y="2133600"/>
            <a:ext cx="8586900" cy="1199400"/>
          </a:xfrm>
          <a:prstGeom prst="rect">
            <a:avLst/>
          </a:prstGeom>
          <a:noFill/>
          <a:ln>
            <a:noFill/>
          </a:ln>
        </p:spPr>
        <p:txBody>
          <a:bodyPr spcFirstLastPara="1" wrap="square" lIns="91425" tIns="45700" rIns="91425" bIns="45700" anchor="t" anchorCtr="0">
            <a:noAutofit/>
          </a:bodyPr>
          <a:lstStyle/>
          <a:p>
            <a:pPr marL="342900" lvl="0" indent="-381000" algn="l" rtl="0">
              <a:spcBef>
                <a:spcPts val="0"/>
              </a:spcBef>
              <a:spcAft>
                <a:spcPts val="0"/>
              </a:spcAft>
              <a:buSzPts val="2400"/>
              <a:buChar char="•"/>
            </a:pPr>
            <a:r>
              <a:rPr lang="it-IT" sz="2400" i="1"/>
              <a:t>Brainstorming</a:t>
            </a:r>
            <a:r>
              <a:rPr lang="it-IT" sz="2400"/>
              <a:t> relativo alle caratteristiche dei bambini/ragazzi che incontriamo nelle classi</a:t>
            </a:r>
            <a:endParaRPr sz="2400"/>
          </a:p>
          <a:p>
            <a:pPr marL="342900" lvl="0" indent="-228600" algn="l" rtl="0">
              <a:spcBef>
                <a:spcPts val="1000"/>
              </a:spcBef>
              <a:spcAft>
                <a:spcPts val="0"/>
              </a:spcAft>
              <a:buSzPts val="1800"/>
              <a:buNone/>
            </a:pPr>
            <a:endParaRPr/>
          </a:p>
        </p:txBody>
      </p:sp>
      <p:pic>
        <p:nvPicPr>
          <p:cNvPr id="230" name="Google Shape;230;p28"/>
          <p:cNvPicPr preferRelativeResize="0"/>
          <p:nvPr/>
        </p:nvPicPr>
        <p:blipFill>
          <a:blip r:embed="rId3">
            <a:alphaModFix/>
          </a:blip>
          <a:stretch>
            <a:fillRect/>
          </a:stretch>
        </p:blipFill>
        <p:spPr>
          <a:xfrm>
            <a:off x="8254800" y="2920800"/>
            <a:ext cx="3937201" cy="3937201"/>
          </a:xfrm>
          <a:prstGeom prst="rect">
            <a:avLst/>
          </a:prstGeom>
          <a:noFill/>
          <a:ln>
            <a:noFill/>
          </a:ln>
        </p:spPr>
      </p:pic>
      <p:sp>
        <p:nvSpPr>
          <p:cNvPr id="231" name="Google Shape;231;p28"/>
          <p:cNvSpPr txBox="1"/>
          <p:nvPr/>
        </p:nvSpPr>
        <p:spPr>
          <a:xfrm>
            <a:off x="2129800" y="4778800"/>
            <a:ext cx="5627100" cy="15630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it-IT">
                <a:solidFill>
                  <a:srgbClr val="222222"/>
                </a:solidFill>
                <a:latin typeface="Century Gothic"/>
                <a:ea typeface="Century Gothic"/>
                <a:cs typeface="Century Gothic"/>
                <a:sym typeface="Century Gothic"/>
              </a:rPr>
              <a:t>Adolescenza oggi: il passaggio dall’infanzia all’età adulta</a:t>
            </a:r>
            <a:endParaRPr>
              <a:solidFill>
                <a:srgbClr val="222222"/>
              </a:solidFill>
              <a:latin typeface="Century Gothic"/>
              <a:ea typeface="Century Gothic"/>
              <a:cs typeface="Century Gothic"/>
              <a:sym typeface="Century Gothic"/>
            </a:endParaRPr>
          </a:p>
          <a:p>
            <a:pPr marL="0" lvl="0" indent="0" algn="l" rtl="0">
              <a:spcBef>
                <a:spcPts val="1500"/>
              </a:spcBef>
              <a:spcAft>
                <a:spcPts val="0"/>
              </a:spcAft>
              <a:buNone/>
            </a:pPr>
            <a:r>
              <a:rPr lang="it-IT" i="1">
                <a:solidFill>
                  <a:srgbClr val="545353"/>
                </a:solidFill>
                <a:latin typeface="Century Gothic"/>
                <a:ea typeface="Century Gothic"/>
                <a:cs typeface="Century Gothic"/>
                <a:sym typeface="Century Gothic"/>
              </a:rPr>
              <a:t>Pubblicato il </a:t>
            </a:r>
            <a:r>
              <a:rPr lang="it-IT">
                <a:solidFill>
                  <a:srgbClr val="767676"/>
                </a:solidFill>
                <a:latin typeface="Century Gothic"/>
                <a:ea typeface="Century Gothic"/>
                <a:cs typeface="Century Gothic"/>
                <a:sym typeface="Century Gothic"/>
              </a:rPr>
              <a:t>04-01-2018</a:t>
            </a:r>
            <a:endParaRPr>
              <a:solidFill>
                <a:srgbClr val="767676"/>
              </a:solidFill>
              <a:latin typeface="Century Gothic"/>
              <a:ea typeface="Century Gothic"/>
              <a:cs typeface="Century Gothic"/>
              <a:sym typeface="Century Gothic"/>
            </a:endParaRPr>
          </a:p>
          <a:p>
            <a:pPr marL="0" lvl="0" indent="0" algn="l" rtl="0">
              <a:spcBef>
                <a:spcPts val="0"/>
              </a:spcBef>
              <a:spcAft>
                <a:spcPts val="0"/>
              </a:spcAft>
              <a:buNone/>
            </a:pPr>
            <a:r>
              <a:rPr lang="it-IT" i="1">
                <a:solidFill>
                  <a:srgbClr val="545353"/>
                </a:solidFill>
                <a:latin typeface="Century Gothic"/>
                <a:ea typeface="Century Gothic"/>
                <a:cs typeface="Century Gothic"/>
                <a:sym typeface="Century Gothic"/>
              </a:rPr>
              <a:t>Scritto da </a:t>
            </a:r>
            <a:r>
              <a:rPr lang="it-IT" u="sng">
                <a:solidFill>
                  <a:srgbClr val="AB1F4C"/>
                </a:solidFill>
                <a:latin typeface="Century Gothic"/>
                <a:ea typeface="Century Gothic"/>
                <a:cs typeface="Century Gothic"/>
                <a:sym typeface="Century Gothic"/>
                <a:hlinkClick r:id="rId4"/>
              </a:rPr>
              <a:t>TERESA INGAROZZA</a:t>
            </a:r>
            <a:endParaRPr>
              <a:latin typeface="Century Gothic"/>
              <a:ea typeface="Century Gothic"/>
              <a:cs typeface="Century Gothic"/>
              <a:sym typeface="Century Gothic"/>
            </a:endParaRPr>
          </a:p>
          <a:p>
            <a:pPr marL="0" lvl="0" indent="0" algn="l" rtl="0">
              <a:spcBef>
                <a:spcPts val="0"/>
              </a:spcBef>
              <a:spcAft>
                <a:spcPts val="0"/>
              </a:spcAft>
              <a:buNone/>
            </a:pPr>
            <a:r>
              <a:rPr lang="it-IT" u="sng">
                <a:solidFill>
                  <a:schemeClr val="hlink"/>
                </a:solidFill>
                <a:latin typeface="Century Gothic"/>
                <a:ea typeface="Century Gothic"/>
                <a:cs typeface="Century Gothic"/>
                <a:sym typeface="Century Gothic"/>
                <a:hlinkClick r:id="rId5"/>
              </a:rPr>
              <a:t>https://www.giovanigenitori.it/lifestyle/adolescenza/</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9"/>
          <p:cNvSpPr txBox="1">
            <a:spLocks noGrp="1"/>
          </p:cNvSpPr>
          <p:nvPr>
            <p:ph type="title"/>
          </p:nvPr>
        </p:nvSpPr>
        <p:spPr>
          <a:xfrm>
            <a:off x="1676000" y="299050"/>
            <a:ext cx="10347000" cy="128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sz="4800"/>
              <a:t>Circle Time o Tempo del Cerchio</a:t>
            </a:r>
            <a:endParaRPr sz="4800"/>
          </a:p>
        </p:txBody>
      </p:sp>
      <p:pic>
        <p:nvPicPr>
          <p:cNvPr id="237" name="Google Shape;237;p29"/>
          <p:cNvPicPr preferRelativeResize="0"/>
          <p:nvPr/>
        </p:nvPicPr>
        <p:blipFill>
          <a:blip r:embed="rId3">
            <a:alphaModFix/>
          </a:blip>
          <a:stretch>
            <a:fillRect/>
          </a:stretch>
        </p:blipFill>
        <p:spPr>
          <a:xfrm>
            <a:off x="8994150" y="4185525"/>
            <a:ext cx="2939717" cy="2672475"/>
          </a:xfrm>
          <a:prstGeom prst="rect">
            <a:avLst/>
          </a:prstGeom>
          <a:noFill/>
          <a:ln>
            <a:noFill/>
          </a:ln>
        </p:spPr>
      </p:pic>
      <p:sp>
        <p:nvSpPr>
          <p:cNvPr id="238" name="Google Shape;238;p29"/>
          <p:cNvSpPr txBox="1">
            <a:spLocks noGrp="1"/>
          </p:cNvSpPr>
          <p:nvPr>
            <p:ph type="body" idx="1"/>
          </p:nvPr>
        </p:nvSpPr>
        <p:spPr>
          <a:xfrm>
            <a:off x="841600" y="1580050"/>
            <a:ext cx="8801700" cy="22155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it-IT" sz="2400"/>
              <a:t>Suddivisi in due gruppi, ciascuno per ogni età di riferimento, applichiamo la tecnica del </a:t>
            </a:r>
            <a:r>
              <a:rPr lang="it-IT" sz="2400" b="1" i="1"/>
              <a:t>Circle Time</a:t>
            </a:r>
            <a:r>
              <a:rPr lang="it-IT" sz="2400"/>
              <a:t> per fare emergere le </a:t>
            </a:r>
            <a:r>
              <a:rPr lang="it-IT" sz="2400" b="1" i="1"/>
              <a:t>strategie di comunicazione efficace</a:t>
            </a:r>
            <a:r>
              <a:rPr lang="it-IT" sz="2400"/>
              <a:t> in classe a partire dalle vostre risorse come Operatori della Mondialità nelle Scuole	</a:t>
            </a:r>
            <a:endParaRPr sz="2400"/>
          </a:p>
          <a:p>
            <a:pPr marL="0" lvl="0" indent="0" algn="l" rtl="0">
              <a:spcBef>
                <a:spcPts val="1000"/>
              </a:spcBef>
              <a:spcAft>
                <a:spcPts val="0"/>
              </a:spcAft>
              <a:buNone/>
            </a:pPr>
            <a:endParaRPr sz="2400"/>
          </a:p>
        </p:txBody>
      </p:sp>
      <p:pic>
        <p:nvPicPr>
          <p:cNvPr id="239" name="Google Shape;239;p29"/>
          <p:cNvPicPr preferRelativeResize="0"/>
          <p:nvPr/>
        </p:nvPicPr>
        <p:blipFill>
          <a:blip r:embed="rId4">
            <a:alphaModFix/>
          </a:blip>
          <a:stretch>
            <a:fillRect/>
          </a:stretch>
        </p:blipFill>
        <p:spPr>
          <a:xfrm>
            <a:off x="7141575" y="3429000"/>
            <a:ext cx="1852575" cy="3429000"/>
          </a:xfrm>
          <a:prstGeom prst="rect">
            <a:avLst/>
          </a:prstGeom>
          <a:noFill/>
          <a:ln>
            <a:noFill/>
          </a:ln>
        </p:spPr>
      </p:pic>
      <p:sp>
        <p:nvSpPr>
          <p:cNvPr id="240" name="Google Shape;240;p29"/>
          <p:cNvSpPr txBox="1"/>
          <p:nvPr/>
        </p:nvSpPr>
        <p:spPr>
          <a:xfrm rot="-1389005">
            <a:off x="5963289" y="4073012"/>
            <a:ext cx="5815472" cy="109982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4800" b="1">
                <a:solidFill>
                  <a:srgbClr val="FF0000"/>
                </a:solidFill>
                <a:latin typeface="Impact"/>
                <a:ea typeface="Impact"/>
                <a:cs typeface="Impact"/>
                <a:sym typeface="Impact"/>
              </a:rPr>
              <a:t>LO SPECIALISTA SEI TU!</a:t>
            </a:r>
            <a:endParaRPr sz="4800" b="1">
              <a:solidFill>
                <a:srgbClr val="FF0000"/>
              </a:solidFill>
              <a:latin typeface="Impact"/>
              <a:ea typeface="Impact"/>
              <a:cs typeface="Impact"/>
              <a:sym typeface="Impac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2592925" y="624110"/>
            <a:ext cx="8911800" cy="128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sz="4800"/>
              <a:t>In sintesi..</a:t>
            </a:r>
            <a:endParaRPr sz="4800"/>
          </a:p>
        </p:txBody>
      </p:sp>
      <p:sp>
        <p:nvSpPr>
          <p:cNvPr id="246" name="Google Shape;246;p30"/>
          <p:cNvSpPr txBox="1">
            <a:spLocks noGrp="1"/>
          </p:cNvSpPr>
          <p:nvPr>
            <p:ph type="body" idx="1"/>
          </p:nvPr>
        </p:nvSpPr>
        <p:spPr>
          <a:xfrm>
            <a:off x="1932549" y="2133600"/>
            <a:ext cx="9572100" cy="4228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it-IT" sz="2400">
                <a:solidFill>
                  <a:schemeClr val="dk1"/>
                </a:solidFill>
              </a:rPr>
              <a:t>È un metodo di lavoro, ideato dalla Psicologia Umanistica negli anni ’70, che consiste in un gruppo di discussione su argomenti di diversa natura, e favorisce </a:t>
            </a:r>
            <a:endParaRPr>
              <a:solidFill>
                <a:schemeClr val="dk1"/>
              </a:solidFill>
            </a:endParaRPr>
          </a:p>
          <a:p>
            <a:pPr marL="0" lvl="0" indent="0" algn="l" rtl="0">
              <a:spcBef>
                <a:spcPts val="0"/>
              </a:spcBef>
              <a:spcAft>
                <a:spcPts val="0"/>
              </a:spcAft>
              <a:buClr>
                <a:schemeClr val="dk1"/>
              </a:buClr>
              <a:buFont typeface="Arial"/>
              <a:buNone/>
            </a:pPr>
            <a:endParaRPr sz="1400">
              <a:solidFill>
                <a:schemeClr val="dk1"/>
              </a:solidFill>
            </a:endParaRPr>
          </a:p>
          <a:p>
            <a:pPr marL="342900" lvl="0" indent="-342900" algn="l" rtl="0">
              <a:spcBef>
                <a:spcPts val="0"/>
              </a:spcBef>
              <a:spcAft>
                <a:spcPts val="0"/>
              </a:spcAft>
              <a:buClr>
                <a:schemeClr val="dk1"/>
              </a:buClr>
              <a:buSzPts val="2400"/>
              <a:buFont typeface="Century Gothic"/>
              <a:buChar char="o"/>
            </a:pPr>
            <a:r>
              <a:rPr lang="it-IT" sz="2400">
                <a:solidFill>
                  <a:schemeClr val="dk1"/>
                </a:solidFill>
              </a:rPr>
              <a:t>la conoscenza reciproca</a:t>
            </a:r>
            <a:endParaRPr sz="1400">
              <a:solidFill>
                <a:schemeClr val="dk1"/>
              </a:solidFill>
            </a:endParaRPr>
          </a:p>
          <a:p>
            <a:pPr marL="342900" lvl="0" indent="-342900" algn="l" rtl="0">
              <a:spcBef>
                <a:spcPts val="0"/>
              </a:spcBef>
              <a:spcAft>
                <a:spcPts val="0"/>
              </a:spcAft>
              <a:buClr>
                <a:schemeClr val="dk1"/>
              </a:buClr>
              <a:buSzPts val="2400"/>
              <a:buFont typeface="Century Gothic"/>
              <a:buChar char="o"/>
            </a:pPr>
            <a:r>
              <a:rPr lang="it-IT" sz="2400">
                <a:solidFill>
                  <a:schemeClr val="dk1"/>
                </a:solidFill>
              </a:rPr>
              <a:t>la vicinanza emotiva</a:t>
            </a:r>
            <a:endParaRPr sz="1400">
              <a:solidFill>
                <a:schemeClr val="dk1"/>
              </a:solidFill>
            </a:endParaRPr>
          </a:p>
          <a:p>
            <a:pPr marL="342900" lvl="0" indent="-342900" algn="l" rtl="0">
              <a:spcBef>
                <a:spcPts val="0"/>
              </a:spcBef>
              <a:spcAft>
                <a:spcPts val="0"/>
              </a:spcAft>
              <a:buClr>
                <a:schemeClr val="dk1"/>
              </a:buClr>
              <a:buSzPts val="2400"/>
              <a:buFont typeface="Century Gothic"/>
              <a:buChar char="o"/>
            </a:pPr>
            <a:r>
              <a:rPr lang="it-IT" sz="2400">
                <a:solidFill>
                  <a:schemeClr val="dk1"/>
                </a:solidFill>
              </a:rPr>
              <a:t>il risolversi dei conflitti</a:t>
            </a:r>
            <a:endParaRPr sz="1400">
              <a:solidFill>
                <a:schemeClr val="dk1"/>
              </a:solidFill>
            </a:endParaRPr>
          </a:p>
          <a:p>
            <a:pPr marL="342900" lvl="0" indent="-342900" algn="l" rtl="0">
              <a:spcBef>
                <a:spcPts val="0"/>
              </a:spcBef>
              <a:spcAft>
                <a:spcPts val="0"/>
              </a:spcAft>
              <a:buClr>
                <a:schemeClr val="dk1"/>
              </a:buClr>
              <a:buSzPts val="2400"/>
              <a:buFont typeface="Century Gothic"/>
              <a:buChar char="o"/>
            </a:pPr>
            <a:r>
              <a:rPr lang="it-IT" sz="2400">
                <a:solidFill>
                  <a:schemeClr val="dk1"/>
                </a:solidFill>
              </a:rPr>
              <a:t>la comunicazione assertiva</a:t>
            </a:r>
            <a:endParaRPr sz="1400">
              <a:solidFill>
                <a:schemeClr val="dk1"/>
              </a:solidFill>
            </a:endParaRPr>
          </a:p>
          <a:p>
            <a:pPr marL="342900" lvl="0" indent="-342900" algn="l" rtl="0">
              <a:spcBef>
                <a:spcPts val="0"/>
              </a:spcBef>
              <a:spcAft>
                <a:spcPts val="0"/>
              </a:spcAft>
              <a:buClr>
                <a:schemeClr val="dk1"/>
              </a:buClr>
              <a:buSzPts val="2400"/>
              <a:buFont typeface="Century Gothic"/>
              <a:buChar char="o"/>
            </a:pPr>
            <a:r>
              <a:rPr lang="it-IT" sz="2400">
                <a:solidFill>
                  <a:schemeClr val="dk1"/>
                </a:solidFill>
              </a:rPr>
              <a:t>il confronto costruttivo</a:t>
            </a:r>
            <a:endParaRPr sz="1400">
              <a:solidFill>
                <a:schemeClr val="dk1"/>
              </a:solidFill>
            </a:endParaRPr>
          </a:p>
          <a:p>
            <a:pPr marL="342900" lvl="0" indent="-342900" algn="l" rtl="0">
              <a:spcBef>
                <a:spcPts val="0"/>
              </a:spcBef>
              <a:spcAft>
                <a:spcPts val="0"/>
              </a:spcAft>
              <a:buClr>
                <a:schemeClr val="dk1"/>
              </a:buClr>
              <a:buSzPts val="2400"/>
              <a:buFont typeface="Century Gothic"/>
              <a:buChar char="o"/>
            </a:pPr>
            <a:r>
              <a:rPr lang="it-IT" sz="2400">
                <a:solidFill>
                  <a:schemeClr val="dk1"/>
                </a:solidFill>
              </a:rPr>
              <a:t>la coesione del gruppo</a:t>
            </a:r>
            <a:endParaRPr sz="2400">
              <a:solidFill>
                <a:schemeClr val="dk1"/>
              </a:solidFill>
            </a:endParaRPr>
          </a:p>
          <a:p>
            <a:pPr marL="342900" lvl="0" indent="-342900" algn="l" rtl="0">
              <a:spcBef>
                <a:spcPts val="0"/>
              </a:spcBef>
              <a:spcAft>
                <a:spcPts val="0"/>
              </a:spcAft>
              <a:buClr>
                <a:schemeClr val="dk1"/>
              </a:buClr>
              <a:buSzPts val="2400"/>
              <a:buFont typeface="Courier New"/>
              <a:buChar char="o"/>
            </a:pPr>
            <a:r>
              <a:rPr lang="it-IT" sz="2400">
                <a:solidFill>
                  <a:schemeClr val="dk1"/>
                </a:solidFill>
              </a:rPr>
              <a:t>il non giudizio</a:t>
            </a:r>
            <a:endParaRPr sz="2400">
              <a:solidFill>
                <a:schemeClr val="dk1"/>
              </a:solidFill>
            </a:endParaRPr>
          </a:p>
          <a:p>
            <a:pPr marL="342900" lvl="0" indent="-342900" algn="l" rtl="0">
              <a:spcBef>
                <a:spcPts val="0"/>
              </a:spcBef>
              <a:spcAft>
                <a:spcPts val="0"/>
              </a:spcAft>
              <a:buClr>
                <a:schemeClr val="dk1"/>
              </a:buClr>
              <a:buSzPts val="2400"/>
              <a:buFont typeface="Courier New"/>
              <a:buChar char="o"/>
            </a:pPr>
            <a:r>
              <a:rPr lang="it-IT" sz="2400">
                <a:solidFill>
                  <a:schemeClr val="dk1"/>
                </a:solidFill>
              </a:rPr>
              <a:t>l’attivazione di risorse</a:t>
            </a:r>
            <a:endParaRPr sz="2400">
              <a:solidFill>
                <a:schemeClr val="dk1"/>
              </a:solidFill>
            </a:endParaRPr>
          </a:p>
          <a:p>
            <a:pPr marL="0" lvl="0" indent="0" algn="l" rtl="0">
              <a:spcBef>
                <a:spcPts val="1000"/>
              </a:spcBef>
              <a:spcAft>
                <a:spcPts val="0"/>
              </a:spcAft>
              <a:buNone/>
            </a:pPr>
            <a:endParaRPr/>
          </a:p>
        </p:txBody>
      </p:sp>
      <p:pic>
        <p:nvPicPr>
          <p:cNvPr id="247" name="Google Shape;247;p30"/>
          <p:cNvPicPr preferRelativeResize="0"/>
          <p:nvPr/>
        </p:nvPicPr>
        <p:blipFill rotWithShape="1">
          <a:blip r:embed="rId3">
            <a:alphaModFix/>
          </a:blip>
          <a:srcRect/>
          <a:stretch/>
        </p:blipFill>
        <p:spPr>
          <a:xfrm>
            <a:off x="8397225" y="4566300"/>
            <a:ext cx="3692175" cy="2206175"/>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txBox="1">
            <a:spLocks noGrp="1"/>
          </p:cNvSpPr>
          <p:nvPr>
            <p:ph type="title"/>
          </p:nvPr>
        </p:nvSpPr>
        <p:spPr>
          <a:xfrm>
            <a:off x="1840450" y="316250"/>
            <a:ext cx="9874800" cy="1907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sz="4800"/>
              <a:t>Come ci connettiamo ai nostri “ragazzi”? Elaboriamo strategie..</a:t>
            </a:r>
            <a:endParaRPr sz="4800"/>
          </a:p>
        </p:txBody>
      </p:sp>
      <p:sp>
        <p:nvSpPr>
          <p:cNvPr id="253" name="Google Shape;253;p31"/>
          <p:cNvSpPr txBox="1">
            <a:spLocks noGrp="1"/>
          </p:cNvSpPr>
          <p:nvPr>
            <p:ph type="body" idx="1"/>
          </p:nvPr>
        </p:nvSpPr>
        <p:spPr>
          <a:xfrm>
            <a:off x="1456150" y="2055700"/>
            <a:ext cx="10259100" cy="4501200"/>
          </a:xfrm>
          <a:prstGeom prst="rect">
            <a:avLst/>
          </a:prstGeom>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800"/>
              <a:buFont typeface="Century Gothic"/>
              <a:buChar char="•"/>
            </a:pPr>
            <a:r>
              <a:rPr lang="it-IT" sz="2800">
                <a:solidFill>
                  <a:schemeClr val="dk1"/>
                </a:solidFill>
              </a:rPr>
              <a:t>Disposizione circolare, seduti per terra o sulle sedie.</a:t>
            </a:r>
            <a:endParaRPr sz="2800">
              <a:solidFill>
                <a:schemeClr val="dk1"/>
              </a:solidFill>
            </a:endParaRPr>
          </a:p>
          <a:p>
            <a:pPr marL="228600" lvl="0" indent="-228600" algn="l" rtl="0">
              <a:lnSpc>
                <a:spcPct val="80000"/>
              </a:lnSpc>
              <a:spcBef>
                <a:spcPts val="1000"/>
              </a:spcBef>
              <a:spcAft>
                <a:spcPts val="0"/>
              </a:spcAft>
              <a:buClr>
                <a:schemeClr val="dk1"/>
              </a:buClr>
              <a:buSzPts val="2800"/>
              <a:buFont typeface="Century Gothic"/>
              <a:buChar char="•"/>
            </a:pPr>
            <a:r>
              <a:rPr lang="it-IT" sz="2800">
                <a:solidFill>
                  <a:schemeClr val="dk1"/>
                </a:solidFill>
              </a:rPr>
              <a:t>Il leader funge da facilitatore, in assenza di giudizio stimola i partecipanti ad intervenire esprimendo senza timore i propri pensieri e le proprie emozioni.</a:t>
            </a:r>
            <a:endParaRPr sz="2800">
              <a:solidFill>
                <a:schemeClr val="dk1"/>
              </a:solidFill>
            </a:endParaRPr>
          </a:p>
          <a:p>
            <a:pPr marL="228600" lvl="0" indent="-228600" algn="l" rtl="0">
              <a:lnSpc>
                <a:spcPct val="80000"/>
              </a:lnSpc>
              <a:spcBef>
                <a:spcPts val="1000"/>
              </a:spcBef>
              <a:spcAft>
                <a:spcPts val="0"/>
              </a:spcAft>
              <a:buClr>
                <a:schemeClr val="dk1"/>
              </a:buClr>
              <a:buSzPts val="2800"/>
              <a:buFont typeface="Century Gothic"/>
              <a:buChar char="•"/>
            </a:pPr>
            <a:r>
              <a:rPr lang="it-IT" sz="2800">
                <a:solidFill>
                  <a:schemeClr val="dk1"/>
                </a:solidFill>
              </a:rPr>
              <a:t>Il gruppo definisce regole chiare di comunicazione </a:t>
            </a:r>
            <a:endParaRPr sz="2800">
              <a:solidFill>
                <a:schemeClr val="dk1"/>
              </a:solidFill>
            </a:endParaRPr>
          </a:p>
          <a:p>
            <a:pPr marL="228600" lvl="0" indent="-228600" algn="l" rtl="0">
              <a:lnSpc>
                <a:spcPct val="80000"/>
              </a:lnSpc>
              <a:spcBef>
                <a:spcPts val="1000"/>
              </a:spcBef>
              <a:spcAft>
                <a:spcPts val="0"/>
              </a:spcAft>
              <a:buClr>
                <a:schemeClr val="dk1"/>
              </a:buClr>
              <a:buSzPts val="2800"/>
              <a:buFont typeface="Century Gothic"/>
              <a:buChar char="•"/>
            </a:pPr>
            <a:r>
              <a:rPr lang="it-IT" sz="2800">
                <a:solidFill>
                  <a:schemeClr val="dk1"/>
                </a:solidFill>
              </a:rPr>
              <a:t>Ciascun membro del gruppo è invitato a parafrasare/riformulare ciò che è stato detto nell’intervento precedente al proprio prima di intervenire a sua volta nel confronto.</a:t>
            </a:r>
            <a:endParaRPr sz="2800">
              <a:solidFill>
                <a:schemeClr val="dk1"/>
              </a:solidFill>
            </a:endParaRPr>
          </a:p>
          <a:p>
            <a:pPr marL="0" lvl="0" indent="0" algn="l" rtl="0">
              <a:spcBef>
                <a:spcPts val="10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2"/>
          <p:cNvSpPr txBox="1">
            <a:spLocks noGrp="1"/>
          </p:cNvSpPr>
          <p:nvPr>
            <p:ph type="title"/>
          </p:nvPr>
        </p:nvSpPr>
        <p:spPr>
          <a:xfrm>
            <a:off x="1507150" y="176100"/>
            <a:ext cx="7266000" cy="128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Vantaggi del Circle Time</a:t>
            </a:r>
            <a:endParaRPr/>
          </a:p>
          <a:p>
            <a:pPr marL="0" lvl="0" indent="0" algn="l" rtl="0">
              <a:spcBef>
                <a:spcPts val="0"/>
              </a:spcBef>
              <a:spcAft>
                <a:spcPts val="0"/>
              </a:spcAft>
              <a:buNone/>
            </a:pPr>
            <a:endParaRPr/>
          </a:p>
        </p:txBody>
      </p:sp>
      <p:sp>
        <p:nvSpPr>
          <p:cNvPr id="259" name="Google Shape;259;p32"/>
          <p:cNvSpPr txBox="1">
            <a:spLocks noGrp="1"/>
          </p:cNvSpPr>
          <p:nvPr>
            <p:ph type="body" idx="1"/>
          </p:nvPr>
        </p:nvSpPr>
        <p:spPr>
          <a:xfrm>
            <a:off x="1285275" y="1162625"/>
            <a:ext cx="9945900" cy="5695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it-IT" sz="2400"/>
              <a:t>- aiuta ad elaborare e risolvere conflitti</a:t>
            </a:r>
            <a:endParaRPr sz="2400"/>
          </a:p>
          <a:p>
            <a:pPr marL="0" lvl="0" indent="0" algn="l" rtl="0">
              <a:spcBef>
                <a:spcPts val="1000"/>
              </a:spcBef>
              <a:spcAft>
                <a:spcPts val="0"/>
              </a:spcAft>
              <a:buNone/>
            </a:pPr>
            <a:r>
              <a:rPr lang="it-IT" sz="2400"/>
              <a:t>- serve a ricostruire e significare ciò che si è vissuto</a:t>
            </a:r>
            <a:endParaRPr sz="2400"/>
          </a:p>
          <a:p>
            <a:pPr marL="0" lvl="0" indent="0" algn="l" rtl="0">
              <a:spcBef>
                <a:spcPts val="1000"/>
              </a:spcBef>
              <a:spcAft>
                <a:spcPts val="0"/>
              </a:spcAft>
              <a:buNone/>
            </a:pPr>
            <a:r>
              <a:rPr lang="it-IT" sz="2400"/>
              <a:t>- invita tutti i partecipanti ad esprimersi, ad attivare e condividere risorse</a:t>
            </a:r>
            <a:endParaRPr sz="2400"/>
          </a:p>
          <a:p>
            <a:pPr marL="0" lvl="0" indent="0" algn="l" rtl="0">
              <a:spcBef>
                <a:spcPts val="1000"/>
              </a:spcBef>
              <a:spcAft>
                <a:spcPts val="0"/>
              </a:spcAft>
              <a:buNone/>
            </a:pPr>
            <a:r>
              <a:rPr lang="it-IT" sz="2400"/>
              <a:t> - attenua la paura del giudizio, essendo questo, appunto, sospeso da una regola intrinseca alla tecnica stessa ed esplicitata con chiarezza ai membri del gruppo</a:t>
            </a:r>
            <a:endParaRPr sz="2400"/>
          </a:p>
          <a:p>
            <a:pPr marL="0" lvl="0" indent="0" algn="l" rtl="0">
              <a:spcBef>
                <a:spcPts val="1000"/>
              </a:spcBef>
              <a:spcAft>
                <a:spcPts val="0"/>
              </a:spcAft>
              <a:buNone/>
            </a:pPr>
            <a:r>
              <a:rPr lang="it-IT" sz="2400"/>
              <a:t>- i partecipanti partono dal “sé” per rapportarsi con gli altri</a:t>
            </a:r>
            <a:endParaRPr sz="2400"/>
          </a:p>
          <a:p>
            <a:pPr marL="0" lvl="0" indent="0" algn="l" rtl="0">
              <a:spcBef>
                <a:spcPts val="1000"/>
              </a:spcBef>
              <a:spcAft>
                <a:spcPts val="0"/>
              </a:spcAft>
              <a:buNone/>
            </a:pPr>
            <a:r>
              <a:rPr lang="it-IT" sz="2400"/>
              <a:t>- si acquisisce una familiarità di base con i metodi relativi alla gestione del gruppo e alla comunicazione. Attraverso la compartecipazione consapevole alle regole della tecnica, gradualmente si comprendono a fondo le ragioni che le rendono necessarie.</a:t>
            </a:r>
            <a:endParaRPr sz="2400"/>
          </a:p>
        </p:txBody>
      </p:sp>
      <p:pic>
        <p:nvPicPr>
          <p:cNvPr id="260" name="Google Shape;260;p32"/>
          <p:cNvPicPr preferRelativeResize="0"/>
          <p:nvPr/>
        </p:nvPicPr>
        <p:blipFill>
          <a:blip r:embed="rId3">
            <a:alphaModFix/>
          </a:blip>
          <a:stretch>
            <a:fillRect/>
          </a:stretch>
        </p:blipFill>
        <p:spPr>
          <a:xfrm>
            <a:off x="9200777" y="2"/>
            <a:ext cx="2991225" cy="1990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3"/>
          <p:cNvSpPr txBox="1">
            <a:spLocks noGrp="1"/>
          </p:cNvSpPr>
          <p:nvPr>
            <p:ph type="title"/>
          </p:nvPr>
        </p:nvSpPr>
        <p:spPr>
          <a:xfrm>
            <a:off x="576200" y="630888"/>
            <a:ext cx="8911800" cy="2798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8000"/>
              <a:buFont typeface="Century Gothic"/>
              <a:buNone/>
            </a:pPr>
            <a:r>
              <a:rPr lang="it-IT" sz="9600" i="1"/>
              <a:t>“Siamo connessi?”</a:t>
            </a:r>
            <a:r>
              <a:rPr lang="it-IT" sz="9600"/>
              <a:t> </a:t>
            </a:r>
            <a:endParaRPr sz="9600"/>
          </a:p>
        </p:txBody>
      </p:sp>
      <p:pic>
        <p:nvPicPr>
          <p:cNvPr id="266" name="Google Shape;266;p33"/>
          <p:cNvPicPr preferRelativeResize="0"/>
          <p:nvPr/>
        </p:nvPicPr>
        <p:blipFill>
          <a:blip r:embed="rId3">
            <a:alphaModFix/>
          </a:blip>
          <a:stretch>
            <a:fillRect/>
          </a:stretch>
        </p:blipFill>
        <p:spPr>
          <a:xfrm rot="-1332407">
            <a:off x="7905400" y="2797900"/>
            <a:ext cx="3554475" cy="3161325"/>
          </a:xfrm>
          <a:prstGeom prst="rect">
            <a:avLst/>
          </a:prstGeom>
          <a:noFill/>
          <a:ln>
            <a:noFill/>
          </a:ln>
        </p:spPr>
      </p:pic>
      <p:sp>
        <p:nvSpPr>
          <p:cNvPr id="267" name="Google Shape;267;p33"/>
          <p:cNvSpPr txBox="1"/>
          <p:nvPr/>
        </p:nvSpPr>
        <p:spPr>
          <a:xfrm>
            <a:off x="6459552" y="3696675"/>
            <a:ext cx="2307000" cy="9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FFFF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4"/>
          <p:cNvSpPr txBox="1">
            <a:spLocks noGrp="1"/>
          </p:cNvSpPr>
          <p:nvPr>
            <p:ph type="title"/>
          </p:nvPr>
        </p:nvSpPr>
        <p:spPr>
          <a:xfrm>
            <a:off x="2592925" y="624110"/>
            <a:ext cx="8911800" cy="128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sz="4800"/>
              <a:t>La Connessione</a:t>
            </a:r>
            <a:endParaRPr sz="4800"/>
          </a:p>
        </p:txBody>
      </p:sp>
      <p:sp>
        <p:nvSpPr>
          <p:cNvPr id="273" name="Google Shape;273;p34"/>
          <p:cNvSpPr txBox="1">
            <a:spLocks noGrp="1"/>
          </p:cNvSpPr>
          <p:nvPr>
            <p:ph type="body" idx="1"/>
          </p:nvPr>
        </p:nvSpPr>
        <p:spPr>
          <a:xfrm>
            <a:off x="2081199" y="1540200"/>
            <a:ext cx="9661500" cy="3777600"/>
          </a:xfrm>
          <a:prstGeom prst="rect">
            <a:avLst/>
          </a:prstGeom>
        </p:spPr>
        <p:txBody>
          <a:bodyPr spcFirstLastPara="1" wrap="square" lIns="91425" tIns="45700" rIns="91425" bIns="45700" anchor="t" anchorCtr="0">
            <a:noAutofit/>
          </a:bodyPr>
          <a:lstStyle/>
          <a:p>
            <a:pPr marL="0" lvl="0" indent="444500" algn="l" rtl="0">
              <a:lnSpc>
                <a:spcPct val="115000"/>
              </a:lnSpc>
              <a:spcBef>
                <a:spcPts val="0"/>
              </a:spcBef>
              <a:spcAft>
                <a:spcPts val="0"/>
              </a:spcAft>
              <a:buClr>
                <a:schemeClr val="dk1"/>
              </a:buClr>
              <a:buSzPts val="1100"/>
              <a:buFont typeface="Arial"/>
              <a:buNone/>
            </a:pPr>
            <a:r>
              <a:rPr lang="it-IT">
                <a:solidFill>
                  <a:schemeClr val="dk1"/>
                </a:solidFill>
              </a:rPr>
              <a:t>Che cosa rende efficace un processo di comunicazione? La qualità della connessione. E’ difficile capire se l’altro è connesso con noi oppure no eppure il restare connessi è tutto: la sintonia è fondamentale e “parla” nel non verbale.</a:t>
            </a:r>
            <a:endParaRPr>
              <a:solidFill>
                <a:schemeClr val="dk1"/>
              </a:solidFill>
            </a:endParaRPr>
          </a:p>
          <a:p>
            <a:pPr marL="0" lvl="0" indent="444500" algn="l" rtl="0">
              <a:lnSpc>
                <a:spcPct val="115000"/>
              </a:lnSpc>
              <a:spcBef>
                <a:spcPts val="0"/>
              </a:spcBef>
              <a:spcAft>
                <a:spcPts val="0"/>
              </a:spcAft>
              <a:buClr>
                <a:schemeClr val="dk1"/>
              </a:buClr>
              <a:buSzPts val="1100"/>
              <a:buFont typeface="Arial"/>
              <a:buNone/>
            </a:pPr>
            <a:endParaRPr>
              <a:solidFill>
                <a:schemeClr val="dk1"/>
              </a:solidFill>
            </a:endParaRPr>
          </a:p>
          <a:p>
            <a:pPr marL="0" lvl="0" indent="444500" algn="l" rtl="0">
              <a:lnSpc>
                <a:spcPct val="115000"/>
              </a:lnSpc>
              <a:spcBef>
                <a:spcPts val="0"/>
              </a:spcBef>
              <a:spcAft>
                <a:spcPts val="0"/>
              </a:spcAft>
              <a:buClr>
                <a:schemeClr val="dk1"/>
              </a:buClr>
              <a:buSzPts val="1100"/>
              <a:buFont typeface="Arial"/>
              <a:buNone/>
            </a:pPr>
            <a:r>
              <a:rPr lang="it-IT">
                <a:solidFill>
                  <a:schemeClr val="dk1"/>
                </a:solidFill>
              </a:rPr>
              <a:t>Ciascuno  possiede un ricco sistema di pensiero costituito da giudizi su noi o su ciò che proviamo derivato dalla nostra storia di vita. Abbiamo anche un sistema di giudizio sui fatti e sugli altri che ci circondano.</a:t>
            </a:r>
            <a:endParaRPr>
              <a:solidFill>
                <a:schemeClr val="dk1"/>
              </a:solidFill>
            </a:endParaRPr>
          </a:p>
          <a:p>
            <a:pPr marL="0" lvl="0" indent="444500" algn="l" rtl="0">
              <a:lnSpc>
                <a:spcPct val="115000"/>
              </a:lnSpc>
              <a:spcBef>
                <a:spcPts val="0"/>
              </a:spcBef>
              <a:spcAft>
                <a:spcPts val="0"/>
              </a:spcAft>
              <a:buClr>
                <a:schemeClr val="dk1"/>
              </a:buClr>
              <a:buSzPts val="1100"/>
              <a:buFont typeface="Arial"/>
              <a:buNone/>
            </a:pPr>
            <a:r>
              <a:rPr lang="it-IT">
                <a:solidFill>
                  <a:schemeClr val="dk1"/>
                </a:solidFill>
              </a:rPr>
              <a:t>Tutto questo complesso sistema di pensiero ci  distoglie dal nostro vissuto emotivo: nel descrivere fatti, persone ecc si perde la connessione con sé stessi.</a:t>
            </a:r>
            <a:endParaRPr>
              <a:solidFill>
                <a:schemeClr val="dk1"/>
              </a:solidFill>
            </a:endParaRPr>
          </a:p>
          <a:p>
            <a:pPr marL="0" lvl="0" indent="444500" algn="l" rtl="0">
              <a:lnSpc>
                <a:spcPct val="115000"/>
              </a:lnSpc>
              <a:spcBef>
                <a:spcPts val="0"/>
              </a:spcBef>
              <a:spcAft>
                <a:spcPts val="0"/>
              </a:spcAft>
              <a:buClr>
                <a:schemeClr val="dk1"/>
              </a:buClr>
              <a:buSzPts val="1100"/>
              <a:buFont typeface="Arial"/>
              <a:buNone/>
            </a:pPr>
            <a:endParaRPr>
              <a:solidFill>
                <a:schemeClr val="dk1"/>
              </a:solidFill>
            </a:endParaRPr>
          </a:p>
          <a:p>
            <a:pPr marL="0" lvl="0" indent="444500" algn="l" rtl="0">
              <a:lnSpc>
                <a:spcPct val="115000"/>
              </a:lnSpc>
              <a:spcBef>
                <a:spcPts val="0"/>
              </a:spcBef>
              <a:spcAft>
                <a:spcPts val="0"/>
              </a:spcAft>
              <a:buClr>
                <a:schemeClr val="dk1"/>
              </a:buClr>
              <a:buSzPts val="1100"/>
              <a:buFont typeface="Arial"/>
              <a:buNone/>
            </a:pPr>
            <a:r>
              <a:rPr lang="it-IT">
                <a:solidFill>
                  <a:schemeClr val="dk1"/>
                </a:solidFill>
              </a:rPr>
              <a:t>L’ascolto empatico dell’altro è attuabile da chi è estremamente connesso con sé stesso. La connessione è la centratura coi propri valori, la chiarezza con sé stessi, l’essere esempio vivente di quello che si è in grado di poter essere. Non a caso una persona profondamente connessa con sé stesso può innescare una nuova qualità di connessione nell’altro che permette allo stesso di connettersi col proprio centro emotivo.</a:t>
            </a:r>
            <a:endParaRPr>
              <a:solidFill>
                <a:schemeClr val="dk1"/>
              </a:solidFill>
            </a:endParaRPr>
          </a:p>
          <a:p>
            <a:pPr marL="0" lvl="0" indent="0" algn="l" rtl="0">
              <a:spcBef>
                <a:spcPts val="1000"/>
              </a:spcBef>
              <a:spcAft>
                <a:spcPts val="0"/>
              </a:spcAft>
              <a:buNone/>
            </a:pP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5"/>
          <p:cNvSpPr txBox="1"/>
          <p:nvPr/>
        </p:nvSpPr>
        <p:spPr>
          <a:xfrm>
            <a:off x="1465375" y="375300"/>
            <a:ext cx="10570500" cy="6107400"/>
          </a:xfrm>
          <a:prstGeom prst="rect">
            <a:avLst/>
          </a:prstGeom>
          <a:noFill/>
          <a:ln>
            <a:noFill/>
          </a:ln>
        </p:spPr>
        <p:txBody>
          <a:bodyPr spcFirstLastPara="1" wrap="square" lIns="91425" tIns="91425" rIns="91425" bIns="91425" anchor="t" anchorCtr="0">
            <a:noAutofit/>
          </a:bodyPr>
          <a:lstStyle/>
          <a:p>
            <a:pPr marL="0" lvl="0" indent="444500" algn="l" rtl="0">
              <a:lnSpc>
                <a:spcPct val="115000"/>
              </a:lnSpc>
              <a:spcBef>
                <a:spcPts val="0"/>
              </a:spcBef>
              <a:spcAft>
                <a:spcPts val="0"/>
              </a:spcAft>
              <a:buNone/>
            </a:pPr>
            <a:r>
              <a:rPr lang="it-IT" sz="1800">
                <a:solidFill>
                  <a:schemeClr val="dk1"/>
                </a:solidFill>
                <a:latin typeface="Century Gothic"/>
                <a:ea typeface="Century Gothic"/>
                <a:cs typeface="Century Gothic"/>
                <a:sym typeface="Century Gothic"/>
              </a:rPr>
              <a:t>Il centro è il vissuto emotivo, tutta la vasta gamma di emozioni che si muovono dentro di noi. Ogni emozione è infatti un cartello/campanello che mi indica la connessione con chi io sono, non è positiva né negativa ma solamente spiacevole o piacevole. Ci offre il quadro della situazione in cui siamo. Da qui sarà poi automatico il movimento, ma solo dopo essersi ancorati al centro. Se si soffre significa che c’è qualcosa in questo momento che non è in linea con la nostra autenticità e manda il sistema in </a:t>
            </a:r>
            <a:r>
              <a:rPr lang="it-IT" sz="1800" i="1">
                <a:solidFill>
                  <a:schemeClr val="dk1"/>
                </a:solidFill>
                <a:latin typeface="Century Gothic"/>
                <a:ea typeface="Century Gothic"/>
                <a:cs typeface="Century Gothic"/>
                <a:sym typeface="Century Gothic"/>
              </a:rPr>
              <a:t>tilt</a:t>
            </a:r>
            <a:r>
              <a:rPr lang="it-IT" sz="1800">
                <a:solidFill>
                  <a:schemeClr val="dk1"/>
                </a:solidFill>
                <a:latin typeface="Century Gothic"/>
                <a:ea typeface="Century Gothic"/>
                <a:cs typeface="Century Gothic"/>
                <a:sym typeface="Century Gothic"/>
              </a:rPr>
              <a:t>.</a:t>
            </a:r>
            <a:endParaRPr sz="1800">
              <a:solidFill>
                <a:schemeClr val="dk1"/>
              </a:solidFill>
              <a:latin typeface="Century Gothic"/>
              <a:ea typeface="Century Gothic"/>
              <a:cs typeface="Century Gothic"/>
              <a:sym typeface="Century Gothic"/>
            </a:endParaRPr>
          </a:p>
          <a:p>
            <a:pPr marL="0" lvl="0" indent="444500" algn="l" rtl="0">
              <a:lnSpc>
                <a:spcPct val="115000"/>
              </a:lnSpc>
              <a:spcBef>
                <a:spcPts val="0"/>
              </a:spcBef>
              <a:spcAft>
                <a:spcPts val="0"/>
              </a:spcAft>
              <a:buNone/>
            </a:pPr>
            <a:r>
              <a:rPr lang="it-IT" sz="1800">
                <a:solidFill>
                  <a:schemeClr val="dk1"/>
                </a:solidFill>
                <a:latin typeface="Century Gothic"/>
                <a:ea typeface="Century Gothic"/>
                <a:cs typeface="Century Gothic"/>
                <a:sym typeface="Century Gothic"/>
              </a:rPr>
              <a:t>Dobbiamo sempre partire dal presupposto che tutto quello che la persona sta vivendo è perfetto per la sua crescita, è opportuno sostenere i ragazzi che incontriamo nella ricerca di significato: se lo comprende pienamente e sospende il giudizio la persona entra in contatto col suo potenziale risolutivo.</a:t>
            </a:r>
            <a:endParaRPr sz="1800">
              <a:solidFill>
                <a:schemeClr val="dk1"/>
              </a:solidFill>
              <a:latin typeface="Century Gothic"/>
              <a:ea typeface="Century Gothic"/>
              <a:cs typeface="Century Gothic"/>
              <a:sym typeface="Century Gothic"/>
            </a:endParaRPr>
          </a:p>
          <a:p>
            <a:pPr marL="0" lvl="0" indent="444500" algn="l" rtl="0">
              <a:lnSpc>
                <a:spcPct val="115000"/>
              </a:lnSpc>
              <a:spcBef>
                <a:spcPts val="0"/>
              </a:spcBef>
              <a:spcAft>
                <a:spcPts val="0"/>
              </a:spcAft>
              <a:buNone/>
            </a:pPr>
            <a:r>
              <a:rPr lang="it-IT" sz="1800">
                <a:solidFill>
                  <a:schemeClr val="dk1"/>
                </a:solidFill>
                <a:latin typeface="Century Gothic"/>
                <a:ea typeface="Century Gothic"/>
                <a:cs typeface="Century Gothic"/>
                <a:sym typeface="Century Gothic"/>
              </a:rPr>
              <a:t>Per connettersi con l’altro è necessario  connetterci con qualcosa dentro sé, col proprio centro. Molte volte si cerca di migliorare le cose nelle conversazioni difficili, tuttavia non ci sono risposte che migliorano.  Spesso ciò che conta è la connessione.</a:t>
            </a:r>
            <a:endParaRPr sz="1800">
              <a:solidFill>
                <a:schemeClr val="dk1"/>
              </a:solidFill>
              <a:latin typeface="Century Gothic"/>
              <a:ea typeface="Century Gothic"/>
              <a:cs typeface="Century Gothic"/>
              <a:sym typeface="Century Gothic"/>
            </a:endParaRPr>
          </a:p>
          <a:p>
            <a:pPr marL="0" lvl="0" indent="0" algn="l" rtl="0">
              <a:spcBef>
                <a:spcPts val="1000"/>
              </a:spcBef>
              <a:spcAft>
                <a:spcPts val="0"/>
              </a:spcAft>
              <a:buNone/>
            </a:pPr>
            <a:r>
              <a:rPr lang="it-IT" sz="1800">
                <a:solidFill>
                  <a:schemeClr val="dk1"/>
                </a:solidFill>
                <a:latin typeface="Century Gothic"/>
                <a:ea typeface="Century Gothic"/>
                <a:cs typeface="Century Gothic"/>
                <a:sym typeface="Century Gothic"/>
              </a:rPr>
              <a:t>Il suono della connessione è il silenzio, la comunicazione non violenta è uno dei modi per giungere alla connessione.</a:t>
            </a:r>
            <a:endParaRPr sz="1800">
              <a:solidFill>
                <a:schemeClr val="dk1"/>
              </a:solidFill>
              <a:latin typeface="Century Gothic"/>
              <a:ea typeface="Century Gothic"/>
              <a:cs typeface="Century Gothic"/>
              <a:sym typeface="Century Gothic"/>
            </a:endParaRPr>
          </a:p>
          <a:p>
            <a:pPr marL="0" lvl="0" indent="0" algn="l" rtl="0">
              <a:spcBef>
                <a:spcPts val="1000"/>
              </a:spcBef>
              <a:spcAft>
                <a:spcPts val="0"/>
              </a:spcAft>
              <a:buNone/>
            </a:pPr>
            <a:endParaRPr sz="1800">
              <a:solidFill>
                <a:schemeClr val="dk1"/>
              </a:solidFill>
              <a:latin typeface="Century Gothic"/>
              <a:ea typeface="Century Gothic"/>
              <a:cs typeface="Century Gothic"/>
              <a:sym typeface="Century Gothic"/>
            </a:endParaRPr>
          </a:p>
          <a:p>
            <a:pPr marL="0" lvl="0" indent="0" algn="l" rtl="0">
              <a:spcBef>
                <a:spcPts val="1000"/>
              </a:spcBef>
              <a:spcAft>
                <a:spcPts val="0"/>
              </a:spcAft>
              <a:buNone/>
            </a:pPr>
            <a:endParaRPr sz="1800" i="1">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p:nvPr/>
        </p:nvSpPr>
        <p:spPr>
          <a:xfrm>
            <a:off x="1744425" y="1564800"/>
            <a:ext cx="8534100" cy="372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IT" sz="7200" i="1"/>
              <a:t>QUESTIONARIO DI GRADIMENTO</a:t>
            </a:r>
            <a:endParaRPr sz="7200" i="1"/>
          </a:p>
          <a:p>
            <a:pPr marL="0" lvl="0" indent="0" algn="ctr" rtl="0">
              <a:spcBef>
                <a:spcPts val="0"/>
              </a:spcBef>
              <a:spcAft>
                <a:spcPts val="0"/>
              </a:spcAft>
              <a:buNone/>
            </a:pPr>
            <a:r>
              <a:rPr lang="it-IT" sz="7200" i="1"/>
              <a:t>…………………...</a:t>
            </a:r>
            <a:endParaRPr sz="7200" i="1"/>
          </a:p>
          <a:p>
            <a:pPr marL="0" lvl="0" indent="0" algn="ctr" rtl="0">
              <a:spcBef>
                <a:spcPts val="0"/>
              </a:spcBef>
              <a:spcAft>
                <a:spcPts val="0"/>
              </a:spcAft>
              <a:buNone/>
            </a:pPr>
            <a:endParaRPr sz="7200"/>
          </a:p>
        </p:txBody>
      </p:sp>
      <p:pic>
        <p:nvPicPr>
          <p:cNvPr id="284" name="Google Shape;284;p36"/>
          <p:cNvPicPr preferRelativeResize="0"/>
          <p:nvPr/>
        </p:nvPicPr>
        <p:blipFill>
          <a:blip r:embed="rId3">
            <a:alphaModFix/>
          </a:blip>
          <a:stretch>
            <a:fillRect/>
          </a:stretch>
        </p:blipFill>
        <p:spPr>
          <a:xfrm>
            <a:off x="10783250" y="5494200"/>
            <a:ext cx="1408750" cy="1279700"/>
          </a:xfrm>
          <a:prstGeom prst="rect">
            <a:avLst/>
          </a:prstGeom>
          <a:noFill/>
          <a:ln>
            <a:noFill/>
          </a:ln>
        </p:spPr>
      </p:pic>
      <p:pic>
        <p:nvPicPr>
          <p:cNvPr id="285" name="Google Shape;285;p36"/>
          <p:cNvPicPr preferRelativeResize="0"/>
          <p:nvPr/>
        </p:nvPicPr>
        <p:blipFill>
          <a:blip r:embed="rId4">
            <a:alphaModFix/>
          </a:blip>
          <a:stretch>
            <a:fillRect/>
          </a:stretch>
        </p:blipFill>
        <p:spPr>
          <a:xfrm>
            <a:off x="248950" y="5293200"/>
            <a:ext cx="1683637" cy="1564800"/>
          </a:xfrm>
          <a:prstGeom prst="rect">
            <a:avLst/>
          </a:prstGeom>
          <a:noFill/>
          <a:ln>
            <a:noFill/>
          </a:ln>
        </p:spPr>
      </p:pic>
      <p:pic>
        <p:nvPicPr>
          <p:cNvPr id="286" name="Google Shape;286;p36"/>
          <p:cNvPicPr preferRelativeResize="0"/>
          <p:nvPr/>
        </p:nvPicPr>
        <p:blipFill>
          <a:blip r:embed="rId5">
            <a:alphaModFix/>
          </a:blip>
          <a:stretch>
            <a:fillRect/>
          </a:stretch>
        </p:blipFill>
        <p:spPr>
          <a:xfrm>
            <a:off x="5621925" y="5384550"/>
            <a:ext cx="1600113" cy="1417925"/>
          </a:xfrm>
          <a:prstGeom prst="rect">
            <a:avLst/>
          </a:prstGeom>
          <a:noFill/>
          <a:ln>
            <a:noFill/>
          </a:ln>
        </p:spPr>
      </p:pic>
      <p:pic>
        <p:nvPicPr>
          <p:cNvPr id="287" name="Google Shape;287;p36"/>
          <p:cNvPicPr preferRelativeResize="0"/>
          <p:nvPr/>
        </p:nvPicPr>
        <p:blipFill>
          <a:blip r:embed="rId6">
            <a:alphaModFix/>
          </a:blip>
          <a:stretch>
            <a:fillRect/>
          </a:stretch>
        </p:blipFill>
        <p:spPr>
          <a:xfrm>
            <a:off x="9386550" y="0"/>
            <a:ext cx="2784975" cy="1564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9"/>
          <p:cNvPicPr preferRelativeResize="0"/>
          <p:nvPr/>
        </p:nvPicPr>
        <p:blipFill rotWithShape="1">
          <a:blip r:embed="rId3">
            <a:alphaModFix/>
          </a:blip>
          <a:srcRect l="4072" t="6536" r="8720" b="12056"/>
          <a:stretch/>
        </p:blipFill>
        <p:spPr>
          <a:xfrm>
            <a:off x="4298450" y="368412"/>
            <a:ext cx="3595101" cy="61211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a:spLocks noGrp="1"/>
          </p:cNvSpPr>
          <p:nvPr>
            <p:ph type="title"/>
          </p:nvPr>
        </p:nvSpPr>
        <p:spPr>
          <a:xfrm>
            <a:off x="2592925" y="624110"/>
            <a:ext cx="8911800" cy="128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Bibliografia testi</a:t>
            </a:r>
            <a:endParaRPr/>
          </a:p>
        </p:txBody>
      </p:sp>
      <p:sp>
        <p:nvSpPr>
          <p:cNvPr id="293" name="Google Shape;293;p37"/>
          <p:cNvSpPr txBox="1">
            <a:spLocks noGrp="1"/>
          </p:cNvSpPr>
          <p:nvPr>
            <p:ph type="body" idx="1"/>
          </p:nvPr>
        </p:nvSpPr>
        <p:spPr>
          <a:xfrm>
            <a:off x="1549975" y="1602050"/>
            <a:ext cx="9775800" cy="3782400"/>
          </a:xfrm>
          <a:prstGeom prst="rect">
            <a:avLst/>
          </a:prstGeom>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rgbClr val="000000"/>
              </a:buClr>
              <a:buSzPts val="1800"/>
              <a:buFont typeface="Century Gothic"/>
              <a:buChar char="●"/>
            </a:pPr>
            <a:r>
              <a:rPr lang="it-IT" cap="small">
                <a:solidFill>
                  <a:schemeClr val="dk1"/>
                </a:solidFill>
              </a:rPr>
              <a:t>Brusco A.- Marinelli S.</a:t>
            </a:r>
            <a:r>
              <a:rPr lang="it-IT">
                <a:solidFill>
                  <a:schemeClr val="dk1"/>
                </a:solidFill>
              </a:rPr>
              <a:t>, </a:t>
            </a:r>
            <a:r>
              <a:rPr lang="it-IT" i="1">
                <a:solidFill>
                  <a:schemeClr val="dk1"/>
                </a:solidFill>
              </a:rPr>
              <a:t>Iniziazione al dialogo e alla relazione d’aiuto – 1 livello</a:t>
            </a:r>
            <a:r>
              <a:rPr lang="it-IT">
                <a:solidFill>
                  <a:schemeClr val="dk1"/>
                </a:solidFill>
              </a:rPr>
              <a:t>, Verona, Il Segno dei Gabrielli ed.1997.</a:t>
            </a:r>
            <a:endParaRPr>
              <a:solidFill>
                <a:schemeClr val="dk1"/>
              </a:solidFill>
            </a:endParaRPr>
          </a:p>
          <a:p>
            <a:pPr marL="457200" lvl="0" indent="-342900" algn="l" rtl="0">
              <a:lnSpc>
                <a:spcPct val="100000"/>
              </a:lnSpc>
              <a:spcBef>
                <a:spcPts val="0"/>
              </a:spcBef>
              <a:spcAft>
                <a:spcPts val="0"/>
              </a:spcAft>
              <a:buClr>
                <a:srgbClr val="000000"/>
              </a:buClr>
              <a:buSzPts val="1800"/>
              <a:buFont typeface="Century Gothic"/>
              <a:buChar char="●"/>
            </a:pPr>
            <a:r>
              <a:rPr lang="it-IT" cap="small">
                <a:solidFill>
                  <a:schemeClr val="dk1"/>
                </a:solidFill>
              </a:rPr>
              <a:t>Brusco A.- Marinelli S.</a:t>
            </a:r>
            <a:r>
              <a:rPr lang="it-IT">
                <a:solidFill>
                  <a:schemeClr val="dk1"/>
                </a:solidFill>
              </a:rPr>
              <a:t>,</a:t>
            </a:r>
            <a:r>
              <a:rPr lang="it-IT" i="1">
                <a:solidFill>
                  <a:schemeClr val="dk1"/>
                </a:solidFill>
              </a:rPr>
              <a:t>Iniziazione al dialogo e alla relazione d’aiuto – 2 livello</a:t>
            </a:r>
            <a:r>
              <a:rPr lang="it-IT">
                <a:solidFill>
                  <a:schemeClr val="dk1"/>
                </a:solidFill>
              </a:rPr>
              <a:t>, Verona, Il Segno dei Gabrielli ed. 1997.</a:t>
            </a:r>
            <a:endParaRPr>
              <a:solidFill>
                <a:schemeClr val="dk1"/>
              </a:solidFill>
            </a:endParaRPr>
          </a:p>
          <a:p>
            <a:pPr marL="457200" lvl="0" indent="-342900" algn="l" rtl="0">
              <a:lnSpc>
                <a:spcPct val="100000"/>
              </a:lnSpc>
              <a:spcBef>
                <a:spcPts val="0"/>
              </a:spcBef>
              <a:spcAft>
                <a:spcPts val="0"/>
              </a:spcAft>
              <a:buClr>
                <a:srgbClr val="000000"/>
              </a:buClr>
              <a:buSzPts val="1800"/>
              <a:buFont typeface="Century Gothic"/>
              <a:buChar char="●"/>
            </a:pPr>
            <a:r>
              <a:rPr lang="it-IT" cap="small">
                <a:solidFill>
                  <a:schemeClr val="dk1"/>
                </a:solidFill>
              </a:rPr>
              <a:t>Calvo V.</a:t>
            </a:r>
            <a:r>
              <a:rPr lang="it-IT">
                <a:solidFill>
                  <a:schemeClr val="dk1"/>
                </a:solidFill>
              </a:rPr>
              <a:t>, </a:t>
            </a:r>
            <a:r>
              <a:rPr lang="it-IT" i="1">
                <a:solidFill>
                  <a:schemeClr val="dk1"/>
                </a:solidFill>
              </a:rPr>
              <a:t>Il colloquio di counselling</a:t>
            </a:r>
            <a:r>
              <a:rPr lang="it-IT">
                <a:solidFill>
                  <a:schemeClr val="dk1"/>
                </a:solidFill>
              </a:rPr>
              <a:t>, Bologna, Il Mulino 2007.</a:t>
            </a:r>
            <a:endParaRPr>
              <a:solidFill>
                <a:schemeClr val="dk1"/>
              </a:solidFill>
            </a:endParaRPr>
          </a:p>
          <a:p>
            <a:pPr marL="457200" lvl="0" indent="-342900" algn="l" rtl="0">
              <a:spcBef>
                <a:spcPts val="0"/>
              </a:spcBef>
              <a:spcAft>
                <a:spcPts val="0"/>
              </a:spcAft>
              <a:buClr>
                <a:srgbClr val="000000"/>
              </a:buClr>
              <a:buSzPts val="1800"/>
              <a:buChar char="●"/>
            </a:pPr>
            <a:r>
              <a:rPr lang="it-IT"/>
              <a:t>Chapman G., </a:t>
            </a:r>
            <a:r>
              <a:rPr lang="it-IT" i="1"/>
              <a:t>I 5 linguaggi dell’Amore con gli adolescenti,</a:t>
            </a:r>
            <a:r>
              <a:rPr lang="it-IT"/>
              <a:t> Elledici IM, 2003.</a:t>
            </a:r>
            <a:endParaRPr/>
          </a:p>
          <a:p>
            <a:pPr marL="457200" lvl="0" indent="-342900" algn="l" rtl="0">
              <a:spcBef>
                <a:spcPts val="0"/>
              </a:spcBef>
              <a:spcAft>
                <a:spcPts val="0"/>
              </a:spcAft>
              <a:buClr>
                <a:srgbClr val="000000"/>
              </a:buClr>
              <a:buSzPts val="1800"/>
              <a:buChar char="●"/>
            </a:pPr>
            <a:r>
              <a:rPr lang="it-IT"/>
              <a:t>Chapman G.- Campbell R., </a:t>
            </a:r>
            <a:r>
              <a:rPr lang="it-IT" i="1"/>
              <a:t>I 5 linguaggi dell’Amore dei bambini,</a:t>
            </a:r>
            <a:r>
              <a:rPr lang="it-IT"/>
              <a:t>Elledici IM, 2005.</a:t>
            </a:r>
            <a:endParaRPr i="1"/>
          </a:p>
          <a:p>
            <a:pPr marL="457200" lvl="0" indent="-342900" algn="l" rtl="0">
              <a:spcBef>
                <a:spcPts val="0"/>
              </a:spcBef>
              <a:spcAft>
                <a:spcPts val="0"/>
              </a:spcAft>
              <a:buClr>
                <a:srgbClr val="000000"/>
              </a:buClr>
              <a:buSzPts val="1800"/>
              <a:buChar char="●"/>
            </a:pPr>
            <a:r>
              <a:rPr lang="it-IT"/>
              <a:t>Di Pietro M., </a:t>
            </a:r>
            <a:r>
              <a:rPr lang="it-IT" i="1"/>
              <a:t>L’ABC delle mie emozioni</a:t>
            </a:r>
            <a:r>
              <a:rPr lang="it-IT" b="1" i="1"/>
              <a:t>,</a:t>
            </a:r>
            <a:r>
              <a:rPr lang="it-IT"/>
              <a:t> Trento, Erickson 2013.</a:t>
            </a:r>
            <a:endParaRPr i="1"/>
          </a:p>
          <a:p>
            <a:pPr marL="457200" lvl="0" indent="-342900" algn="l" rtl="0">
              <a:lnSpc>
                <a:spcPct val="100000"/>
              </a:lnSpc>
              <a:spcBef>
                <a:spcPts val="0"/>
              </a:spcBef>
              <a:spcAft>
                <a:spcPts val="0"/>
              </a:spcAft>
              <a:buClr>
                <a:srgbClr val="000000"/>
              </a:buClr>
              <a:buSzPts val="1800"/>
              <a:buFont typeface="Century Gothic"/>
              <a:buChar char="●"/>
            </a:pPr>
            <a:r>
              <a:rPr lang="it-IT" cap="small">
                <a:solidFill>
                  <a:schemeClr val="dk1"/>
                </a:solidFill>
              </a:rPr>
              <a:t>Geldard K. e Geldard D.</a:t>
            </a:r>
            <a:r>
              <a:rPr lang="it-IT">
                <a:solidFill>
                  <a:schemeClr val="dk1"/>
                </a:solidFill>
              </a:rPr>
              <a:t>, </a:t>
            </a:r>
            <a:r>
              <a:rPr lang="it-IT" i="1">
                <a:solidFill>
                  <a:schemeClr val="dk1"/>
                </a:solidFill>
              </a:rPr>
              <a:t>Il counseling agli adolescenti</a:t>
            </a:r>
            <a:r>
              <a:rPr lang="it-IT">
                <a:solidFill>
                  <a:schemeClr val="dk1"/>
                </a:solidFill>
              </a:rPr>
              <a:t>, Trento, Erikson 2009.</a:t>
            </a:r>
            <a:endParaRPr cap="small">
              <a:solidFill>
                <a:schemeClr val="dk1"/>
              </a:solidFill>
            </a:endParaRPr>
          </a:p>
          <a:p>
            <a:pPr marL="457200" lvl="0" indent="-342900" algn="l" rtl="0">
              <a:lnSpc>
                <a:spcPct val="100000"/>
              </a:lnSpc>
              <a:spcBef>
                <a:spcPts val="0"/>
              </a:spcBef>
              <a:spcAft>
                <a:spcPts val="0"/>
              </a:spcAft>
              <a:buClr>
                <a:srgbClr val="000000"/>
              </a:buClr>
              <a:buSzPts val="1800"/>
              <a:buFont typeface="Century Gothic"/>
              <a:buChar char="●"/>
            </a:pPr>
            <a:r>
              <a:rPr lang="it-IT" cap="small">
                <a:solidFill>
                  <a:schemeClr val="dk1"/>
                </a:solidFill>
              </a:rPr>
              <a:t>Rogers C.</a:t>
            </a:r>
            <a:r>
              <a:rPr lang="it-IT">
                <a:solidFill>
                  <a:schemeClr val="dk1"/>
                </a:solidFill>
              </a:rPr>
              <a:t>, </a:t>
            </a:r>
            <a:r>
              <a:rPr lang="it-IT" i="1">
                <a:solidFill>
                  <a:schemeClr val="dk1"/>
                </a:solidFill>
              </a:rPr>
              <a:t>La Terapia centrata sul cliente</a:t>
            </a:r>
            <a:r>
              <a:rPr lang="it-IT">
                <a:solidFill>
                  <a:schemeClr val="dk1"/>
                </a:solidFill>
              </a:rPr>
              <a:t>, Firenze, Giunti Editore 2013.</a:t>
            </a:r>
            <a:endParaRPr>
              <a:solidFill>
                <a:schemeClr val="dk1"/>
              </a:solidFill>
            </a:endParaRPr>
          </a:p>
          <a:p>
            <a:pPr marL="457200" lvl="0" indent="-342900" algn="l" rtl="0">
              <a:lnSpc>
                <a:spcPct val="100000"/>
              </a:lnSpc>
              <a:spcBef>
                <a:spcPts val="0"/>
              </a:spcBef>
              <a:spcAft>
                <a:spcPts val="0"/>
              </a:spcAft>
              <a:buClr>
                <a:srgbClr val="000000"/>
              </a:buClr>
              <a:buSzPts val="1800"/>
              <a:buFont typeface="Century Gothic"/>
              <a:buChar char="●"/>
            </a:pPr>
            <a:r>
              <a:rPr lang="it-IT" cap="small">
                <a:solidFill>
                  <a:schemeClr val="dk1"/>
                </a:solidFill>
              </a:rPr>
              <a:t>Rosenberg M.</a:t>
            </a:r>
            <a:r>
              <a:rPr lang="it-IT">
                <a:solidFill>
                  <a:schemeClr val="dk1"/>
                </a:solidFill>
              </a:rPr>
              <a:t>, </a:t>
            </a:r>
            <a:r>
              <a:rPr lang="it-IT" i="1">
                <a:solidFill>
                  <a:schemeClr val="dk1"/>
                </a:solidFill>
              </a:rPr>
              <a:t>Le parole sono finestre [oppure muri]</a:t>
            </a:r>
            <a:r>
              <a:rPr lang="it-IT">
                <a:solidFill>
                  <a:schemeClr val="dk1"/>
                </a:solidFill>
              </a:rPr>
              <a:t>, Reggio Emilia, Edizioni Esserci, 2003.</a:t>
            </a:r>
            <a:endParaRPr>
              <a:solidFill>
                <a:schemeClr val="dk1"/>
              </a:solidFill>
            </a:endParaRPr>
          </a:p>
          <a:p>
            <a:pPr marL="457200" lvl="0" indent="0" algn="l" rtl="0">
              <a:lnSpc>
                <a:spcPct val="100000"/>
              </a:lnSpc>
              <a:spcBef>
                <a:spcPts val="1000"/>
              </a:spcBef>
              <a:spcAft>
                <a:spcPts val="0"/>
              </a:spcAft>
              <a:buNone/>
            </a:pPr>
            <a:endParaRPr/>
          </a:p>
          <a:p>
            <a:pPr marL="457200" lvl="0" indent="0" algn="l" rtl="0">
              <a:spcBef>
                <a:spcPts val="1000"/>
              </a:spcBef>
              <a:spcAft>
                <a:spcPts val="0"/>
              </a:spcAft>
              <a:buNone/>
            </a:pPr>
            <a:endParaRPr>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8"/>
          <p:cNvSpPr txBox="1">
            <a:spLocks noGrp="1"/>
          </p:cNvSpPr>
          <p:nvPr>
            <p:ph type="title"/>
          </p:nvPr>
        </p:nvSpPr>
        <p:spPr>
          <a:xfrm>
            <a:off x="2358450" y="585035"/>
            <a:ext cx="8911800" cy="128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Bibliografia articoli</a:t>
            </a:r>
            <a:endParaRPr/>
          </a:p>
        </p:txBody>
      </p:sp>
      <p:sp>
        <p:nvSpPr>
          <p:cNvPr id="299" name="Google Shape;299;p38"/>
          <p:cNvSpPr txBox="1">
            <a:spLocks noGrp="1"/>
          </p:cNvSpPr>
          <p:nvPr>
            <p:ph type="body" idx="1"/>
          </p:nvPr>
        </p:nvSpPr>
        <p:spPr>
          <a:xfrm>
            <a:off x="2591137" y="2055450"/>
            <a:ext cx="8915400" cy="3777600"/>
          </a:xfrm>
          <a:prstGeom prst="rect">
            <a:avLst/>
          </a:prstGeom>
        </p:spPr>
        <p:txBody>
          <a:bodyPr spcFirstLastPara="1" wrap="square" lIns="91425" tIns="45700" rIns="91425" bIns="45700" anchor="t" anchorCtr="0">
            <a:noAutofit/>
          </a:bodyPr>
          <a:lstStyle/>
          <a:p>
            <a:pPr marL="457200" lvl="0" indent="-342900" algn="l" rtl="0">
              <a:lnSpc>
                <a:spcPct val="110000"/>
              </a:lnSpc>
              <a:spcBef>
                <a:spcPts val="0"/>
              </a:spcBef>
              <a:spcAft>
                <a:spcPts val="0"/>
              </a:spcAft>
              <a:buSzPts val="1800"/>
              <a:buFont typeface="Century Gothic"/>
              <a:buChar char="•"/>
            </a:pPr>
            <a:r>
              <a:rPr lang="it-IT">
                <a:solidFill>
                  <a:srgbClr val="222222"/>
                </a:solidFill>
              </a:rPr>
              <a:t>Adolescenza oggi: il passaggio dall’infanzia all’età adulta</a:t>
            </a:r>
            <a:endParaRPr>
              <a:solidFill>
                <a:srgbClr val="222222"/>
              </a:solidFill>
            </a:endParaRPr>
          </a:p>
          <a:p>
            <a:pPr marL="457200" lvl="0" indent="0" algn="l" rtl="0">
              <a:lnSpc>
                <a:spcPct val="110000"/>
              </a:lnSpc>
              <a:spcBef>
                <a:spcPts val="1500"/>
              </a:spcBef>
              <a:spcAft>
                <a:spcPts val="0"/>
              </a:spcAft>
              <a:buNone/>
            </a:pPr>
            <a:r>
              <a:rPr lang="it-IT" i="1">
                <a:solidFill>
                  <a:srgbClr val="545353"/>
                </a:solidFill>
              </a:rPr>
              <a:t>Pubblicato il </a:t>
            </a:r>
            <a:r>
              <a:rPr lang="it-IT">
                <a:solidFill>
                  <a:srgbClr val="767676"/>
                </a:solidFill>
              </a:rPr>
              <a:t>04-01-2018</a:t>
            </a:r>
            <a:endParaRPr>
              <a:solidFill>
                <a:srgbClr val="767676"/>
              </a:solidFill>
            </a:endParaRPr>
          </a:p>
          <a:p>
            <a:pPr marL="457200" lvl="0" indent="0" algn="l" rtl="0">
              <a:spcBef>
                <a:spcPts val="1500"/>
              </a:spcBef>
              <a:spcAft>
                <a:spcPts val="0"/>
              </a:spcAft>
              <a:buNone/>
            </a:pPr>
            <a:r>
              <a:rPr lang="it-IT" i="1">
                <a:solidFill>
                  <a:srgbClr val="545353"/>
                </a:solidFill>
              </a:rPr>
              <a:t>Scritto da </a:t>
            </a:r>
            <a:r>
              <a:rPr lang="it-IT" u="sng">
                <a:solidFill>
                  <a:srgbClr val="AB1F4C"/>
                </a:solidFill>
                <a:hlinkClick r:id="rId3"/>
              </a:rPr>
              <a:t>TERESA INGAROZZA</a:t>
            </a:r>
            <a:endParaRPr/>
          </a:p>
          <a:p>
            <a:pPr marL="457200" lvl="0" indent="0" algn="l" rtl="0">
              <a:spcBef>
                <a:spcPts val="0"/>
              </a:spcBef>
              <a:spcAft>
                <a:spcPts val="0"/>
              </a:spcAft>
              <a:buNone/>
            </a:pPr>
            <a:r>
              <a:rPr lang="it-IT" u="sng">
                <a:solidFill>
                  <a:schemeClr val="hlink"/>
                </a:solidFill>
                <a:hlinkClick r:id="rId4"/>
              </a:rPr>
              <a:t>https://www.giovanigenitori.it/lifestyle/adolescenza/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it-IT"/>
              <a:t>Presentazione</a:t>
            </a:r>
            <a:endParaRPr/>
          </a:p>
        </p:txBody>
      </p:sp>
      <p:sp>
        <p:nvSpPr>
          <p:cNvPr id="177" name="Google Shape;177;p20"/>
          <p:cNvSpPr txBox="1">
            <a:spLocks noGrp="1"/>
          </p:cNvSpPr>
          <p:nvPr>
            <p:ph type="body" idx="1"/>
          </p:nvPr>
        </p:nvSpPr>
        <p:spPr>
          <a:xfrm>
            <a:off x="2452454" y="1508375"/>
            <a:ext cx="5773500" cy="1121100"/>
          </a:xfrm>
          <a:prstGeom prst="rect">
            <a:avLst/>
          </a:prstGeom>
          <a:noFill/>
          <a:ln>
            <a:noFill/>
          </a:ln>
        </p:spPr>
        <p:txBody>
          <a:bodyPr spcFirstLastPara="1" wrap="square" lIns="91425" tIns="45700" rIns="91425" bIns="45700" anchor="t" anchorCtr="0">
            <a:noAutofit/>
          </a:bodyPr>
          <a:lstStyle/>
          <a:p>
            <a:pPr marL="342900" lvl="0" indent="-228600" algn="l" rtl="0">
              <a:lnSpc>
                <a:spcPct val="90000"/>
              </a:lnSpc>
              <a:spcBef>
                <a:spcPts val="0"/>
              </a:spcBef>
              <a:spcAft>
                <a:spcPts val="0"/>
              </a:spcAft>
              <a:buSzPts val="1800"/>
              <a:buNone/>
            </a:pPr>
            <a:endParaRPr/>
          </a:p>
          <a:p>
            <a:pPr marL="342900" lvl="0" indent="-381000" algn="l" rtl="0">
              <a:lnSpc>
                <a:spcPct val="90000"/>
              </a:lnSpc>
              <a:spcBef>
                <a:spcPts val="1000"/>
              </a:spcBef>
              <a:spcAft>
                <a:spcPts val="0"/>
              </a:spcAft>
              <a:buSzPts val="2400"/>
              <a:buChar char="•"/>
            </a:pPr>
            <a:r>
              <a:rPr lang="it-IT" sz="2400"/>
              <a:t>Cos’è il counseling? </a:t>
            </a:r>
            <a:endParaRPr sz="2400"/>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a:p>
        </p:txBody>
      </p:sp>
      <p:pic>
        <p:nvPicPr>
          <p:cNvPr id="178" name="Google Shape;178;p20"/>
          <p:cNvPicPr preferRelativeResize="0"/>
          <p:nvPr/>
        </p:nvPicPr>
        <p:blipFill>
          <a:blip r:embed="rId3">
            <a:alphaModFix/>
          </a:blip>
          <a:stretch>
            <a:fillRect/>
          </a:stretch>
        </p:blipFill>
        <p:spPr>
          <a:xfrm>
            <a:off x="752188" y="2799425"/>
            <a:ext cx="11156576" cy="3090625"/>
          </a:xfrm>
          <a:prstGeom prst="rect">
            <a:avLst/>
          </a:prstGeom>
          <a:noFill/>
          <a:ln>
            <a:noFill/>
          </a:ln>
        </p:spPr>
      </p:pic>
      <p:sp>
        <p:nvSpPr>
          <p:cNvPr id="179" name="Google Shape;179;p20"/>
          <p:cNvSpPr txBox="1"/>
          <p:nvPr/>
        </p:nvSpPr>
        <p:spPr>
          <a:xfrm>
            <a:off x="7268450" y="5797650"/>
            <a:ext cx="2774400" cy="78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2400">
                <a:latin typeface="Century Gothic"/>
                <a:ea typeface="Century Gothic"/>
                <a:cs typeface="Century Gothic"/>
                <a:sym typeface="Century Gothic"/>
              </a:rPr>
              <a:t>Marco Bellani</a:t>
            </a:r>
            <a:endParaRPr sz="2400">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title"/>
          </p:nvPr>
        </p:nvSpPr>
        <p:spPr>
          <a:xfrm>
            <a:off x="2592925" y="624110"/>
            <a:ext cx="8911800" cy="128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Presentazione</a:t>
            </a:r>
            <a:endParaRPr/>
          </a:p>
        </p:txBody>
      </p:sp>
      <p:sp>
        <p:nvSpPr>
          <p:cNvPr id="185" name="Google Shape;185;p21"/>
          <p:cNvSpPr txBox="1">
            <a:spLocks noGrp="1"/>
          </p:cNvSpPr>
          <p:nvPr>
            <p:ph type="body" idx="1"/>
          </p:nvPr>
        </p:nvSpPr>
        <p:spPr>
          <a:xfrm>
            <a:off x="2589212" y="2133600"/>
            <a:ext cx="8915400" cy="37776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it-IT" sz="2400" i="1"/>
              <a:t>Quali i pilastri?</a:t>
            </a:r>
            <a:endParaRPr sz="2400" i="1"/>
          </a:p>
          <a:p>
            <a:pPr marL="0" lvl="0" indent="0" algn="l" rtl="0">
              <a:lnSpc>
                <a:spcPct val="90000"/>
              </a:lnSpc>
              <a:spcBef>
                <a:spcPts val="1000"/>
              </a:spcBef>
              <a:spcAft>
                <a:spcPts val="0"/>
              </a:spcAft>
              <a:buNone/>
            </a:pPr>
            <a:r>
              <a:rPr lang="it-IT" sz="2400"/>
              <a:t>I tre pilastri del modello di Counseling di Carl Rogers attraverso i quali è possibile accompagnare la persona alla riscoperta delle proprie risorse sono:</a:t>
            </a:r>
            <a:endParaRPr sz="2400"/>
          </a:p>
          <a:p>
            <a:pPr marL="0" lvl="0" indent="0" algn="l" rtl="0">
              <a:lnSpc>
                <a:spcPct val="90000"/>
              </a:lnSpc>
              <a:spcBef>
                <a:spcPts val="1000"/>
              </a:spcBef>
              <a:spcAft>
                <a:spcPts val="0"/>
              </a:spcAft>
              <a:buClr>
                <a:schemeClr val="dk1"/>
              </a:buClr>
              <a:buSzPts val="1800"/>
              <a:buFont typeface="Arial"/>
              <a:buNone/>
            </a:pPr>
            <a:endParaRPr sz="2400"/>
          </a:p>
          <a:p>
            <a:pPr marL="342900" lvl="0" indent="-381000" algn="l" rtl="0">
              <a:lnSpc>
                <a:spcPct val="90000"/>
              </a:lnSpc>
              <a:spcBef>
                <a:spcPts val="1000"/>
              </a:spcBef>
              <a:spcAft>
                <a:spcPts val="0"/>
              </a:spcAft>
              <a:buSzPts val="2400"/>
              <a:buChar char="•"/>
            </a:pPr>
            <a:r>
              <a:rPr lang="it-IT" sz="2400" b="1"/>
              <a:t>congruenza/autenticità</a:t>
            </a:r>
            <a:endParaRPr sz="2400" b="1"/>
          </a:p>
          <a:p>
            <a:pPr marL="342900" lvl="0" indent="-381000" algn="l" rtl="0">
              <a:lnSpc>
                <a:spcPct val="90000"/>
              </a:lnSpc>
              <a:spcBef>
                <a:spcPts val="1000"/>
              </a:spcBef>
              <a:spcAft>
                <a:spcPts val="0"/>
              </a:spcAft>
              <a:buSzPts val="2400"/>
              <a:buChar char="•"/>
            </a:pPr>
            <a:r>
              <a:rPr lang="it-IT" sz="2400" b="1"/>
              <a:t>empatia </a:t>
            </a:r>
            <a:endParaRPr sz="2400" b="1"/>
          </a:p>
          <a:p>
            <a:pPr marL="342900" lvl="0" indent="-381000" algn="l" rtl="0">
              <a:lnSpc>
                <a:spcPct val="90000"/>
              </a:lnSpc>
              <a:spcBef>
                <a:spcPts val="1000"/>
              </a:spcBef>
              <a:spcAft>
                <a:spcPts val="0"/>
              </a:spcAft>
              <a:buSzPts val="2400"/>
              <a:buChar char="•"/>
            </a:pPr>
            <a:r>
              <a:rPr lang="it-IT" sz="2400" b="1"/>
              <a:t>considerazione positiva</a:t>
            </a:r>
            <a:endParaRPr sz="2400" b="1"/>
          </a:p>
          <a:p>
            <a:pPr marL="342900" lvl="0" indent="0" algn="l" rtl="0">
              <a:lnSpc>
                <a:spcPct val="90000"/>
              </a:lnSpc>
              <a:spcBef>
                <a:spcPts val="1000"/>
              </a:spcBef>
              <a:spcAft>
                <a:spcPts val="0"/>
              </a:spcAft>
              <a:buNone/>
            </a:pPr>
            <a:endParaRPr sz="2400" b="1"/>
          </a:p>
          <a:p>
            <a:pPr marL="3429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1800"/>
              <a:buFont typeface="Arial"/>
              <a:buNone/>
            </a:pPr>
            <a:endParaRPr/>
          </a:p>
          <a:p>
            <a:pPr marL="0" lvl="0" indent="0" algn="l"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2592925" y="624110"/>
            <a:ext cx="8911800" cy="128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Autenticità</a:t>
            </a:r>
            <a:endParaRPr/>
          </a:p>
        </p:txBody>
      </p:sp>
      <p:sp>
        <p:nvSpPr>
          <p:cNvPr id="191" name="Google Shape;191;p22"/>
          <p:cNvSpPr txBox="1">
            <a:spLocks noGrp="1"/>
          </p:cNvSpPr>
          <p:nvPr>
            <p:ph type="body" idx="1"/>
          </p:nvPr>
        </p:nvSpPr>
        <p:spPr>
          <a:xfrm>
            <a:off x="1983500" y="1540200"/>
            <a:ext cx="8915400" cy="5078400"/>
          </a:xfrm>
          <a:prstGeom prst="rect">
            <a:avLst/>
          </a:prstGeom>
        </p:spPr>
        <p:txBody>
          <a:bodyPr spcFirstLastPara="1" wrap="square" lIns="91425" tIns="45700" rIns="91425" bIns="45700" anchor="t" anchorCtr="0">
            <a:noAutofit/>
          </a:bodyPr>
          <a:lstStyle/>
          <a:p>
            <a:pPr marL="0" lvl="0" indent="444500" algn="l" rtl="0">
              <a:lnSpc>
                <a:spcPct val="115000"/>
              </a:lnSpc>
              <a:spcBef>
                <a:spcPts val="0"/>
              </a:spcBef>
              <a:spcAft>
                <a:spcPts val="0"/>
              </a:spcAft>
              <a:buClr>
                <a:schemeClr val="dk1"/>
              </a:buClr>
              <a:buSzPts val="1100"/>
              <a:buFont typeface="Arial"/>
              <a:buNone/>
            </a:pPr>
            <a:r>
              <a:rPr lang="it-IT">
                <a:solidFill>
                  <a:schemeClr val="dk1"/>
                </a:solidFill>
              </a:rPr>
              <a:t>Cuore dell’autenticità: riconoscere i propri bisogni, comunicarli e orientarli nella scala dei propri valori vissuti nelle relazioni.</a:t>
            </a:r>
            <a:endParaRPr>
              <a:solidFill>
                <a:schemeClr val="dk1"/>
              </a:solidFill>
            </a:endParaRPr>
          </a:p>
          <a:p>
            <a:pPr marL="0" lvl="0" indent="444500" algn="l" rtl="0">
              <a:lnSpc>
                <a:spcPct val="115000"/>
              </a:lnSpc>
              <a:spcBef>
                <a:spcPts val="0"/>
              </a:spcBef>
              <a:spcAft>
                <a:spcPts val="0"/>
              </a:spcAft>
              <a:buClr>
                <a:schemeClr val="dk1"/>
              </a:buClr>
              <a:buSzPts val="1100"/>
              <a:buFont typeface="Arial"/>
              <a:buNone/>
            </a:pPr>
            <a:endParaRPr>
              <a:solidFill>
                <a:schemeClr val="dk1"/>
              </a:solidFill>
            </a:endParaRPr>
          </a:p>
          <a:p>
            <a:pPr marL="0" lvl="0" indent="444500" algn="l" rtl="0">
              <a:lnSpc>
                <a:spcPct val="115000"/>
              </a:lnSpc>
              <a:spcBef>
                <a:spcPts val="0"/>
              </a:spcBef>
              <a:spcAft>
                <a:spcPts val="0"/>
              </a:spcAft>
              <a:buClr>
                <a:schemeClr val="dk1"/>
              </a:buClr>
              <a:buSzPts val="1100"/>
              <a:buFont typeface="Arial"/>
              <a:buNone/>
            </a:pPr>
            <a:r>
              <a:rPr lang="it-IT">
                <a:solidFill>
                  <a:schemeClr val="dk1"/>
                </a:solidFill>
              </a:rPr>
              <a:t>«L’autenticità può essere indicata anche con altri termini: congruenza, accordo interiore , genuinità, trasparenza, coerenza. Si tratta, anzitutto, di una disposizione che l’aiutante vive con sé stesso. Egli deve entrare in relazione con il proprio mondo interiore (motivazioni, pensieri, bisogni, valori, emozioni, speranze, ecc.), accertarsi, togliere certe maschere che tentano di farlo apparire più bello, più bravo, più intelligente o generoso di altri. Una conoscenza realistica di sé – doti e difetti – è la base per l’autenticità. In secondo luogo, l’autenticità riguarda la conoscenza e l’integrazione del proprio negativo, della propria ombra. L’aiutante si libera dall’esigenza nevrotica di fare bella figura, di essere all’altezza, di mostrarsi superiore all’interlocutore. </a:t>
            </a:r>
            <a:r>
              <a:rPr lang="it-IT" b="1">
                <a:solidFill>
                  <a:schemeClr val="dk1"/>
                </a:solidFill>
              </a:rPr>
              <a:t>Fondamentalmente l’autenticità consiste nella congruenza tra ciò che uno è e ciò che comunica di sé</a:t>
            </a:r>
            <a:r>
              <a:rPr lang="it-IT">
                <a:solidFill>
                  <a:schemeClr val="dk1"/>
                </a:solidFill>
              </a:rPr>
              <a:t>»  (</a:t>
            </a:r>
            <a:r>
              <a:rPr lang="it-IT" cap="small">
                <a:solidFill>
                  <a:schemeClr val="dk1"/>
                </a:solidFill>
              </a:rPr>
              <a:t>Brusco A.- Marinelli S</a:t>
            </a:r>
            <a:r>
              <a:rPr lang="it-IT">
                <a:solidFill>
                  <a:schemeClr val="dk1"/>
                </a:solidFill>
              </a:rPr>
              <a:t>., </a:t>
            </a:r>
            <a:r>
              <a:rPr lang="it-IT" i="1">
                <a:solidFill>
                  <a:schemeClr val="dk1"/>
                </a:solidFill>
              </a:rPr>
              <a:t>Iniziazione al dialogo e alla relazione d’aiuto – 2 livello</a:t>
            </a:r>
            <a:r>
              <a:rPr lang="it-IT">
                <a:solidFill>
                  <a:schemeClr val="dk1"/>
                </a:solidFill>
              </a:rPr>
              <a:t>, 77).</a:t>
            </a:r>
            <a:endParaRPr>
              <a:solidFill>
                <a:schemeClr val="dk1"/>
              </a:solidFill>
            </a:endParaRPr>
          </a:p>
          <a:p>
            <a:pPr marL="0" lvl="0" indent="0" algn="l" rtl="0">
              <a:spcBef>
                <a:spcPts val="10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2592925" y="624110"/>
            <a:ext cx="8911800" cy="128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Empatia</a:t>
            </a:r>
            <a:endParaRPr/>
          </a:p>
        </p:txBody>
      </p:sp>
      <p:sp>
        <p:nvSpPr>
          <p:cNvPr id="197" name="Google Shape;197;p23"/>
          <p:cNvSpPr txBox="1">
            <a:spLocks noGrp="1"/>
          </p:cNvSpPr>
          <p:nvPr>
            <p:ph type="body" idx="1"/>
          </p:nvPr>
        </p:nvSpPr>
        <p:spPr>
          <a:xfrm>
            <a:off x="1621825" y="2697900"/>
            <a:ext cx="9882900" cy="4160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it-IT" dirty="0">
                <a:solidFill>
                  <a:schemeClr val="dk1"/>
                </a:solidFill>
              </a:rPr>
              <a:t>1.      </a:t>
            </a:r>
            <a:r>
              <a:rPr lang="it-IT" b="1" i="1">
                <a:solidFill>
                  <a:schemeClr val="dk1"/>
                </a:solidFill>
              </a:rPr>
              <a:t>Saper cogliere la prospettiva di pensiero dell’altro.</a:t>
            </a:r>
            <a:endParaRPr>
              <a:solidFill>
                <a:srgbClr val="222222"/>
              </a:solidFill>
              <a:highlight>
                <a:srgbClr val="FFFFFF"/>
              </a:highlight>
            </a:endParaRPr>
          </a:p>
          <a:p>
            <a:pPr marL="0" lvl="0" indent="0" algn="just" rtl="0">
              <a:lnSpc>
                <a:spcPct val="115000"/>
              </a:lnSpc>
              <a:spcBef>
                <a:spcPts val="800"/>
              </a:spcBef>
              <a:spcAft>
                <a:spcPts val="0"/>
              </a:spcAft>
              <a:buClr>
                <a:schemeClr val="dk1"/>
              </a:buClr>
              <a:buSzPts val="1100"/>
              <a:buFont typeface="Arial"/>
              <a:buNone/>
            </a:pPr>
            <a:endParaRPr dirty="0">
              <a:solidFill>
                <a:schemeClr val="dk1"/>
              </a:solidFill>
            </a:endParaRPr>
          </a:p>
          <a:p>
            <a:pPr marL="0" lvl="0" indent="0" algn="just" rtl="0">
              <a:lnSpc>
                <a:spcPct val="115000"/>
              </a:lnSpc>
              <a:spcBef>
                <a:spcPts val="800"/>
              </a:spcBef>
              <a:spcAft>
                <a:spcPts val="0"/>
              </a:spcAft>
              <a:buClr>
                <a:schemeClr val="dk1"/>
              </a:buClr>
              <a:buSzPts val="1100"/>
              <a:buFont typeface="Arial"/>
              <a:buNone/>
            </a:pPr>
            <a:r>
              <a:rPr lang="it-IT" dirty="0">
                <a:solidFill>
                  <a:schemeClr val="dk1"/>
                </a:solidFill>
              </a:rPr>
              <a:t>      </a:t>
            </a:r>
            <a:endParaRPr dirty="0">
              <a:solidFill>
                <a:schemeClr val="dk1"/>
              </a:solidFill>
            </a:endParaRPr>
          </a:p>
          <a:p>
            <a:pPr marL="0" lvl="0" indent="0" algn="just" rtl="0">
              <a:lnSpc>
                <a:spcPct val="115000"/>
              </a:lnSpc>
              <a:spcBef>
                <a:spcPts val="800"/>
              </a:spcBef>
              <a:spcAft>
                <a:spcPts val="0"/>
              </a:spcAft>
              <a:buClr>
                <a:schemeClr val="dk1"/>
              </a:buClr>
              <a:buSzPts val="1100"/>
              <a:buFont typeface="Arial"/>
              <a:buNone/>
            </a:pPr>
            <a:r>
              <a:rPr lang="it-IT" dirty="0">
                <a:solidFill>
                  <a:schemeClr val="dk1"/>
                </a:solidFill>
              </a:rPr>
              <a:t>      Provare empatia per qualcuno significa comprendere le emozioni che sta vivendo e viverle a propria volta, capendo le sue ragioni e le sue intenzioni; vuol dire creare nel proprio mondo interiore uno spazio su misura per accogliere il mondo dell’altro.</a:t>
            </a:r>
            <a:endParaRPr dirty="0">
              <a:solidFill>
                <a:schemeClr val="dk1"/>
              </a:solidFill>
            </a:endParaRPr>
          </a:p>
          <a:p>
            <a:pPr marL="0" lvl="0" indent="444500" algn="l" rtl="0">
              <a:lnSpc>
                <a:spcPct val="115000"/>
              </a:lnSpc>
              <a:spcBef>
                <a:spcPts val="0"/>
              </a:spcBef>
              <a:spcAft>
                <a:spcPts val="0"/>
              </a:spcAft>
              <a:buClr>
                <a:schemeClr val="dk1"/>
              </a:buClr>
              <a:buSzPts val="1100"/>
              <a:buFont typeface="Arial"/>
              <a:buNone/>
            </a:pPr>
            <a:r>
              <a:rPr lang="it-IT" dirty="0">
                <a:solidFill>
                  <a:schemeClr val="dk1"/>
                </a:solidFill>
              </a:rPr>
              <a:t>Accettare l’altro e la sua idea non significa comunque aderirvi, non significa lasciare i propri valori, ma vuol dire porre temporaneamente il tutto tra parentesi. </a:t>
            </a:r>
            <a:endParaRPr dirty="0">
              <a:solidFill>
                <a:schemeClr val="dk1"/>
              </a:solidFill>
            </a:endParaRPr>
          </a:p>
          <a:p>
            <a:pPr marL="0" lvl="0" indent="444500" algn="l" rtl="0">
              <a:lnSpc>
                <a:spcPct val="115000"/>
              </a:lnSpc>
              <a:spcBef>
                <a:spcPts val="0"/>
              </a:spcBef>
              <a:spcAft>
                <a:spcPts val="0"/>
              </a:spcAft>
              <a:buClr>
                <a:schemeClr val="dk1"/>
              </a:buClr>
              <a:buSzPts val="1100"/>
              <a:buFont typeface="Arial"/>
              <a:buNone/>
            </a:pPr>
            <a:r>
              <a:rPr lang="it-IT" dirty="0">
                <a:solidFill>
                  <a:schemeClr val="dk1"/>
                </a:solidFill>
              </a:rPr>
              <a:t>Ascoltare e accogliere sospendendo ogni giudizio.</a:t>
            </a:r>
            <a:endParaRPr dirty="0">
              <a:solidFill>
                <a:schemeClr val="dk1"/>
              </a:solidFill>
            </a:endParaRPr>
          </a:p>
          <a:p>
            <a:pPr marL="0" lvl="0" indent="0" algn="just" rtl="0">
              <a:lnSpc>
                <a:spcPct val="115000"/>
              </a:lnSpc>
              <a:spcBef>
                <a:spcPts val="800"/>
              </a:spcBef>
              <a:spcAft>
                <a:spcPts val="0"/>
              </a:spcAft>
              <a:buClr>
                <a:schemeClr val="dk1"/>
              </a:buClr>
              <a:buSzPts val="1100"/>
              <a:buFont typeface="Arial"/>
              <a:buNone/>
            </a:pPr>
            <a:r>
              <a:rPr lang="it-IT" dirty="0">
                <a:solidFill>
                  <a:schemeClr val="dk1"/>
                </a:solidFill>
              </a:rPr>
              <a:t>Sentire che qualcuno prova empatia per noi vuol dire sentirsi capiti, accolti e non più soli.</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i="1" dirty="0">
              <a:solidFill>
                <a:schemeClr val="dk1"/>
              </a:solidFill>
            </a:endParaRPr>
          </a:p>
          <a:p>
            <a:pPr marL="0" lvl="0" indent="444500" algn="l" rtl="0">
              <a:lnSpc>
                <a:spcPct val="115000"/>
              </a:lnSpc>
              <a:spcBef>
                <a:spcPts val="0"/>
              </a:spcBef>
              <a:spcAft>
                <a:spcPts val="0"/>
              </a:spcAft>
              <a:buClr>
                <a:schemeClr val="dk1"/>
              </a:buClr>
              <a:buSzPts val="1100"/>
              <a:buFont typeface="Arial"/>
              <a:buNone/>
            </a:pPr>
            <a:endParaRPr dirty="0">
              <a:solidFill>
                <a:schemeClr val="dk1"/>
              </a:solidFill>
              <a:highlight>
                <a:srgbClr val="FFFF00"/>
              </a:highlight>
            </a:endParaRPr>
          </a:p>
          <a:p>
            <a:pPr marL="0" lvl="0" indent="0" algn="l" rtl="0">
              <a:spcBef>
                <a:spcPts val="1000"/>
              </a:spcBef>
              <a:spcAft>
                <a:spcPts val="0"/>
              </a:spcAft>
              <a:buNone/>
            </a:pPr>
            <a:endParaRPr dirty="0"/>
          </a:p>
        </p:txBody>
      </p:sp>
      <p:pic>
        <p:nvPicPr>
          <p:cNvPr id="198" name="Google Shape;198;p23" title="Mr Empathy - Fondazione Empatia Milano.mp4">
            <a:hlinkClick r:id="rId3"/>
          </p:cNvPr>
          <p:cNvPicPr preferRelativeResize="0"/>
          <p:nvPr/>
        </p:nvPicPr>
        <p:blipFill>
          <a:blip r:embed="rId4">
            <a:alphaModFix/>
          </a:blip>
          <a:stretch>
            <a:fillRect/>
          </a:stretch>
        </p:blipFill>
        <p:spPr>
          <a:xfrm>
            <a:off x="7215625" y="189000"/>
            <a:ext cx="2823400" cy="2117550"/>
          </a:xfrm>
          <a:prstGeom prst="rect">
            <a:avLst/>
          </a:prstGeom>
          <a:noFill/>
          <a:ln>
            <a:noFill/>
          </a:ln>
        </p:spPr>
      </p:pic>
      <p:sp>
        <p:nvSpPr>
          <p:cNvPr id="2" name="CasellaDiTesto 1"/>
          <p:cNvSpPr txBox="1"/>
          <p:nvPr/>
        </p:nvSpPr>
        <p:spPr>
          <a:xfrm>
            <a:off x="10196945" y="770721"/>
            <a:ext cx="1773382" cy="954107"/>
          </a:xfrm>
          <a:prstGeom prst="rect">
            <a:avLst/>
          </a:prstGeom>
          <a:noFill/>
        </p:spPr>
        <p:txBody>
          <a:bodyPr wrap="square" rtlCol="0">
            <a:spAutoFit/>
          </a:bodyPr>
          <a:lstStyle/>
          <a:p>
            <a:r>
              <a:rPr lang="it-IT" dirty="0">
                <a:hlinkClick r:id="rId5"/>
              </a:rPr>
              <a:t>https://</a:t>
            </a:r>
            <a:r>
              <a:rPr lang="it-IT" dirty="0" smtClean="0">
                <a:hlinkClick r:id="rId5"/>
              </a:rPr>
              <a:t>www.youtube.com/watch?v=id3w0IA81cA</a:t>
            </a:r>
            <a:endParaRPr lang="it-IT" dirty="0" smtClean="0"/>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p:nvPr/>
        </p:nvSpPr>
        <p:spPr>
          <a:xfrm>
            <a:off x="1524100" y="226375"/>
            <a:ext cx="10316400" cy="6154500"/>
          </a:xfrm>
          <a:prstGeom prst="rect">
            <a:avLst/>
          </a:prstGeom>
          <a:noFill/>
          <a:ln>
            <a:noFill/>
          </a:ln>
        </p:spPr>
        <p:txBody>
          <a:bodyPr spcFirstLastPara="1" wrap="square" lIns="91425" tIns="91425" rIns="91425" bIns="91425" anchor="t" anchorCtr="0">
            <a:noAutofit/>
          </a:bodyPr>
          <a:lstStyle/>
          <a:p>
            <a:pPr marL="0" lvl="0" indent="444500" algn="l" rtl="0">
              <a:lnSpc>
                <a:spcPct val="115000"/>
              </a:lnSpc>
              <a:spcBef>
                <a:spcPts val="0"/>
              </a:spcBef>
              <a:spcAft>
                <a:spcPts val="0"/>
              </a:spcAft>
              <a:buClr>
                <a:schemeClr val="dk1"/>
              </a:buClr>
              <a:buSzPts val="1100"/>
              <a:buFont typeface="Arial"/>
              <a:buNone/>
            </a:pPr>
            <a:endParaRPr sz="1800">
              <a:solidFill>
                <a:schemeClr val="dk1"/>
              </a:solidFill>
              <a:latin typeface="Century Gothic"/>
              <a:ea typeface="Century Gothic"/>
              <a:cs typeface="Century Gothic"/>
              <a:sym typeface="Century Gothic"/>
            </a:endParaRPr>
          </a:p>
          <a:p>
            <a:pPr marL="685800" lvl="0" indent="0" algn="l" rtl="0">
              <a:lnSpc>
                <a:spcPct val="115000"/>
              </a:lnSpc>
              <a:spcBef>
                <a:spcPts val="0"/>
              </a:spcBef>
              <a:spcAft>
                <a:spcPts val="0"/>
              </a:spcAft>
              <a:buClr>
                <a:schemeClr val="dk1"/>
              </a:buClr>
              <a:buSzPts val="1100"/>
              <a:buFont typeface="Arial"/>
              <a:buNone/>
            </a:pPr>
            <a:endParaRPr sz="1800">
              <a:solidFill>
                <a:schemeClr val="dk1"/>
              </a:solidFill>
              <a:latin typeface="Century Gothic"/>
              <a:ea typeface="Century Gothic"/>
              <a:cs typeface="Century Gothic"/>
              <a:sym typeface="Century Gothic"/>
            </a:endParaRPr>
          </a:p>
          <a:p>
            <a:pPr marL="444500" lvl="0" indent="0" algn="l" rtl="0">
              <a:lnSpc>
                <a:spcPct val="115000"/>
              </a:lnSpc>
              <a:spcBef>
                <a:spcPts val="0"/>
              </a:spcBef>
              <a:spcAft>
                <a:spcPts val="0"/>
              </a:spcAft>
              <a:buClr>
                <a:schemeClr val="dk1"/>
              </a:buClr>
              <a:buSzPts val="1100"/>
              <a:buFont typeface="Arial"/>
              <a:buNone/>
            </a:pPr>
            <a:r>
              <a:rPr lang="it-IT" sz="1800">
                <a:solidFill>
                  <a:schemeClr val="dk1"/>
                </a:solidFill>
                <a:latin typeface="Century Gothic"/>
                <a:ea typeface="Century Gothic"/>
                <a:cs typeface="Century Gothic"/>
                <a:sym typeface="Century Gothic"/>
              </a:rPr>
              <a:t> </a:t>
            </a:r>
            <a:endParaRPr sz="1800">
              <a:solidFill>
                <a:schemeClr val="dk1"/>
              </a:solidFill>
              <a:latin typeface="Century Gothic"/>
              <a:ea typeface="Century Gothic"/>
              <a:cs typeface="Century Gothic"/>
              <a:sym typeface="Century Gothic"/>
            </a:endParaRPr>
          </a:p>
          <a:p>
            <a:pPr marL="685800" lvl="0" indent="0" algn="l" rtl="0">
              <a:lnSpc>
                <a:spcPct val="115000"/>
              </a:lnSpc>
              <a:spcBef>
                <a:spcPts val="0"/>
              </a:spcBef>
              <a:spcAft>
                <a:spcPts val="0"/>
              </a:spcAft>
              <a:buClr>
                <a:schemeClr val="dk1"/>
              </a:buClr>
              <a:buSzPts val="1100"/>
              <a:buFont typeface="Arial"/>
              <a:buNone/>
            </a:pPr>
            <a:r>
              <a:rPr lang="it-IT" sz="1800">
                <a:solidFill>
                  <a:schemeClr val="dk1"/>
                </a:solidFill>
                <a:latin typeface="Century Gothic"/>
                <a:ea typeface="Century Gothic"/>
                <a:cs typeface="Century Gothic"/>
                <a:sym typeface="Century Gothic"/>
              </a:rPr>
              <a:t>2.      </a:t>
            </a:r>
            <a:r>
              <a:rPr lang="it-IT" sz="1800" b="1" i="1">
                <a:solidFill>
                  <a:schemeClr val="dk1"/>
                </a:solidFill>
                <a:latin typeface="Century Gothic"/>
                <a:ea typeface="Century Gothic"/>
                <a:cs typeface="Century Gothic"/>
                <a:sym typeface="Century Gothic"/>
              </a:rPr>
              <a:t>Essere consapevole dei propri giudizi e sapere che non riguardano l’altro.</a:t>
            </a:r>
            <a:endParaRPr sz="1800" b="1" i="1">
              <a:solidFill>
                <a:schemeClr val="dk1"/>
              </a:solidFill>
              <a:latin typeface="Century Gothic"/>
              <a:ea typeface="Century Gothic"/>
              <a:cs typeface="Century Gothic"/>
              <a:sym typeface="Century Gothic"/>
            </a:endParaRPr>
          </a:p>
          <a:p>
            <a:pPr marL="0" lvl="0" indent="228600" algn="l" rtl="0">
              <a:lnSpc>
                <a:spcPct val="115000"/>
              </a:lnSpc>
              <a:spcBef>
                <a:spcPts val="0"/>
              </a:spcBef>
              <a:spcAft>
                <a:spcPts val="0"/>
              </a:spcAft>
              <a:buClr>
                <a:schemeClr val="dk1"/>
              </a:buClr>
              <a:buSzPts val="1100"/>
              <a:buFont typeface="Arial"/>
              <a:buNone/>
            </a:pPr>
            <a:r>
              <a:rPr lang="it-IT" sz="1800">
                <a:solidFill>
                  <a:schemeClr val="dk1"/>
                </a:solidFill>
                <a:latin typeface="Century Gothic"/>
                <a:ea typeface="Century Gothic"/>
                <a:cs typeface="Century Gothic"/>
                <a:sym typeface="Century Gothic"/>
              </a:rPr>
              <a:t>Può accadere che determinati aspetti della storia dell’altro risuonino dentro di noi perché vanno a toccare qualche corda della storia di vita personale. </a:t>
            </a:r>
            <a:endParaRPr sz="1800">
              <a:solidFill>
                <a:schemeClr val="dk1"/>
              </a:solidFill>
              <a:latin typeface="Century Gothic"/>
              <a:ea typeface="Century Gothic"/>
              <a:cs typeface="Century Gothic"/>
              <a:sym typeface="Century Gothic"/>
            </a:endParaRPr>
          </a:p>
          <a:p>
            <a:pPr marL="0" lvl="0" indent="228600" algn="l" rtl="0">
              <a:lnSpc>
                <a:spcPct val="115000"/>
              </a:lnSpc>
              <a:spcBef>
                <a:spcPts val="0"/>
              </a:spcBef>
              <a:spcAft>
                <a:spcPts val="0"/>
              </a:spcAft>
              <a:buClr>
                <a:schemeClr val="dk1"/>
              </a:buClr>
              <a:buSzPts val="1100"/>
              <a:buFont typeface="Arial"/>
              <a:buNone/>
            </a:pPr>
            <a:r>
              <a:rPr lang="it-IT" sz="1800">
                <a:solidFill>
                  <a:schemeClr val="dk1"/>
                </a:solidFill>
                <a:latin typeface="Century Gothic"/>
                <a:ea typeface="Century Gothic"/>
                <a:cs typeface="Century Gothic"/>
                <a:sym typeface="Century Gothic"/>
              </a:rPr>
              <a:t>Grazie a questa stessa consapevolezza è possibile evitare di compromettere la relazione poiché si è a conoscenza dei limiti che, lungi dal bloccare il rapporto, divengono possibilità di relazione autentica.</a:t>
            </a:r>
            <a:endParaRPr sz="1800">
              <a:solidFill>
                <a:schemeClr val="dk1"/>
              </a:solidFill>
              <a:latin typeface="Century Gothic"/>
              <a:ea typeface="Century Gothic"/>
              <a:cs typeface="Century Gothic"/>
              <a:sym typeface="Century Gothic"/>
            </a:endParaRPr>
          </a:p>
          <a:p>
            <a:pPr marL="0" lvl="0" indent="457200" algn="l" rtl="0">
              <a:lnSpc>
                <a:spcPct val="115000"/>
              </a:lnSpc>
              <a:spcBef>
                <a:spcPts val="0"/>
              </a:spcBef>
              <a:spcAft>
                <a:spcPts val="0"/>
              </a:spcAft>
              <a:buClr>
                <a:schemeClr val="dk1"/>
              </a:buClr>
              <a:buSzPts val="1100"/>
              <a:buFont typeface="Arial"/>
              <a:buNone/>
            </a:pPr>
            <a:r>
              <a:rPr lang="it-IT" sz="1100">
                <a:solidFill>
                  <a:schemeClr val="dk1"/>
                </a:solidFill>
              </a:rPr>
              <a:t> </a:t>
            </a:r>
            <a:endParaRPr sz="11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it-IT" sz="1800">
                <a:solidFill>
                  <a:schemeClr val="dk1"/>
                </a:solidFill>
                <a:latin typeface="Century Gothic"/>
                <a:ea typeface="Century Gothic"/>
                <a:cs typeface="Century Gothic"/>
                <a:sym typeface="Century Gothic"/>
              </a:rPr>
              <a:t>3. </a:t>
            </a:r>
            <a:r>
              <a:rPr lang="it-IT" sz="1800" b="1" i="1">
                <a:solidFill>
                  <a:schemeClr val="dk1"/>
                </a:solidFill>
                <a:latin typeface="Century Gothic"/>
                <a:ea typeface="Century Gothic"/>
                <a:cs typeface="Century Gothic"/>
                <a:sym typeface="Century Gothic"/>
              </a:rPr>
              <a:t>Riconoscere le emozioni personali e altrui e riuscire a comunicarle assertivamente</a:t>
            </a:r>
            <a:r>
              <a:rPr lang="it-IT" sz="1800">
                <a:solidFill>
                  <a:schemeClr val="dk1"/>
                </a:solidFill>
                <a:latin typeface="Century Gothic"/>
                <a:ea typeface="Century Gothic"/>
                <a:cs typeface="Century Gothic"/>
                <a:sym typeface="Century Gothic"/>
              </a:rPr>
              <a:t>.</a:t>
            </a:r>
            <a:endParaRPr sz="1800">
              <a:solidFill>
                <a:schemeClr val="dk1"/>
              </a:solidFill>
              <a:latin typeface="Century Gothic"/>
              <a:ea typeface="Century Gothic"/>
              <a:cs typeface="Century Gothic"/>
              <a:sym typeface="Century Gothic"/>
            </a:endParaRPr>
          </a:p>
          <a:p>
            <a:pPr marL="0" lvl="0" indent="457200" algn="l" rtl="0">
              <a:lnSpc>
                <a:spcPct val="115000"/>
              </a:lnSpc>
              <a:spcBef>
                <a:spcPts val="0"/>
              </a:spcBef>
              <a:spcAft>
                <a:spcPts val="0"/>
              </a:spcAft>
              <a:buClr>
                <a:schemeClr val="dk1"/>
              </a:buClr>
              <a:buSzPts val="1100"/>
              <a:buFont typeface="Arial"/>
              <a:buNone/>
            </a:pPr>
            <a:r>
              <a:rPr lang="it-IT" sz="1800">
                <a:solidFill>
                  <a:schemeClr val="dk1"/>
                </a:solidFill>
                <a:latin typeface="Century Gothic"/>
                <a:ea typeface="Century Gothic"/>
                <a:cs typeface="Century Gothic"/>
                <a:sym typeface="Century Gothic"/>
              </a:rPr>
              <a:t>La consapevolezza rispetto al proprio mondo interiore sensibilizza rispetto alle emozioni dell’altro.</a:t>
            </a:r>
            <a:endParaRPr sz="1800">
              <a:solidFill>
                <a:schemeClr val="dk1"/>
              </a:solidFill>
              <a:latin typeface="Century Gothic"/>
              <a:ea typeface="Century Gothic"/>
              <a:cs typeface="Century Gothic"/>
              <a:sym typeface="Century Gothic"/>
            </a:endParaRPr>
          </a:p>
          <a:p>
            <a:pPr marL="0" lvl="0" indent="457200" algn="l" rtl="0">
              <a:lnSpc>
                <a:spcPct val="115000"/>
              </a:lnSpc>
              <a:spcBef>
                <a:spcPts val="0"/>
              </a:spcBef>
              <a:spcAft>
                <a:spcPts val="0"/>
              </a:spcAft>
              <a:buClr>
                <a:schemeClr val="dk1"/>
              </a:buClr>
              <a:buSzPts val="1100"/>
              <a:buFont typeface="Arial"/>
              <a:buNone/>
            </a:pPr>
            <a:r>
              <a:rPr lang="it-IT" sz="1800">
                <a:solidFill>
                  <a:schemeClr val="dk1"/>
                </a:solidFill>
                <a:latin typeface="Century Gothic"/>
                <a:ea typeface="Century Gothic"/>
                <a:cs typeface="Century Gothic"/>
                <a:sym typeface="Century Gothic"/>
              </a:rPr>
              <a:t>Il corpo parla nella presenza, si dice che le emozioni abbiano fino a 12 m di intensità, l’emozione è energia che parla. L’emozione è l’aggancio con la parte più profonda della persona.</a:t>
            </a:r>
            <a:endParaRPr sz="1800">
              <a:solidFill>
                <a:schemeClr val="dk1"/>
              </a:solidFill>
              <a:latin typeface="Century Gothic"/>
              <a:ea typeface="Century Gothic"/>
              <a:cs typeface="Century Gothic"/>
              <a:sym typeface="Century Gothic"/>
            </a:endParaRPr>
          </a:p>
          <a:p>
            <a:pPr marL="0" lvl="0" indent="457200" algn="l" rtl="0">
              <a:lnSpc>
                <a:spcPct val="115000"/>
              </a:lnSpc>
              <a:spcBef>
                <a:spcPts val="0"/>
              </a:spcBef>
              <a:spcAft>
                <a:spcPts val="0"/>
              </a:spcAft>
              <a:buClr>
                <a:schemeClr val="dk1"/>
              </a:buClr>
              <a:buSzPts val="1100"/>
              <a:buFont typeface="Arial"/>
              <a:buNone/>
            </a:pPr>
            <a:r>
              <a:rPr lang="it-IT" sz="1800">
                <a:solidFill>
                  <a:schemeClr val="dk1"/>
                </a:solidFill>
                <a:latin typeface="Century Gothic"/>
                <a:ea typeface="Century Gothic"/>
                <a:cs typeface="Century Gothic"/>
                <a:sym typeface="Century Gothic"/>
              </a:rPr>
              <a:t>La chiarezza interiore personale è direttamente proporzionale alla qualità della comunicazione e all’accompagnamento del prossimo alla rispettiva chiarezza di sé.</a:t>
            </a:r>
            <a:endParaRPr/>
          </a:p>
        </p:txBody>
      </p:sp>
      <p:sp>
        <p:nvSpPr>
          <p:cNvPr id="204" name="Google Shape;204;p24"/>
          <p:cNvSpPr txBox="1"/>
          <p:nvPr/>
        </p:nvSpPr>
        <p:spPr>
          <a:xfrm>
            <a:off x="4874150" y="5917375"/>
            <a:ext cx="5657100" cy="7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p:nvPr/>
        </p:nvSpPr>
        <p:spPr>
          <a:xfrm>
            <a:off x="1758575" y="244200"/>
            <a:ext cx="9964500" cy="6369600"/>
          </a:xfrm>
          <a:prstGeom prst="rect">
            <a:avLst/>
          </a:prstGeom>
          <a:noFill/>
          <a:ln>
            <a:noFill/>
          </a:ln>
        </p:spPr>
        <p:txBody>
          <a:bodyPr spcFirstLastPara="1" wrap="square" lIns="91425" tIns="91425" rIns="91425" bIns="91425" anchor="t" anchorCtr="0">
            <a:noAutofit/>
          </a:bodyPr>
          <a:lstStyle/>
          <a:p>
            <a:pPr marL="0" lvl="0" indent="457200" algn="l" rtl="0">
              <a:lnSpc>
                <a:spcPct val="115000"/>
              </a:lnSpc>
              <a:spcBef>
                <a:spcPts val="0"/>
              </a:spcBef>
              <a:spcAft>
                <a:spcPts val="0"/>
              </a:spcAft>
              <a:buNone/>
            </a:pPr>
            <a:endParaRPr sz="1800">
              <a:solidFill>
                <a:schemeClr val="dk1"/>
              </a:solidFill>
              <a:latin typeface="Century Gothic"/>
              <a:ea typeface="Century Gothic"/>
              <a:cs typeface="Century Gothic"/>
              <a:sym typeface="Century Gothic"/>
            </a:endParaRPr>
          </a:p>
          <a:p>
            <a:pPr marL="0" lvl="0" indent="457200" algn="l" rtl="0">
              <a:lnSpc>
                <a:spcPct val="115000"/>
              </a:lnSpc>
              <a:spcBef>
                <a:spcPts val="0"/>
              </a:spcBef>
              <a:spcAft>
                <a:spcPts val="0"/>
              </a:spcAft>
              <a:buNone/>
            </a:pPr>
            <a:r>
              <a:rPr lang="it-IT" sz="1100">
                <a:solidFill>
                  <a:schemeClr val="dk1"/>
                </a:solidFill>
              </a:rPr>
              <a:t> </a:t>
            </a:r>
            <a:endParaRPr sz="1100">
              <a:solidFill>
                <a:schemeClr val="dk1"/>
              </a:solidFill>
            </a:endParaRPr>
          </a:p>
          <a:p>
            <a:pPr marL="0" lvl="0" indent="457200" algn="l" rtl="0">
              <a:lnSpc>
                <a:spcPct val="115000"/>
              </a:lnSpc>
              <a:spcBef>
                <a:spcPts val="0"/>
              </a:spcBef>
              <a:spcAft>
                <a:spcPts val="0"/>
              </a:spcAft>
              <a:buNone/>
            </a:pPr>
            <a:r>
              <a:rPr lang="it-IT" sz="1100">
                <a:solidFill>
                  <a:schemeClr val="dk1"/>
                </a:solidFill>
              </a:rPr>
              <a:t> </a:t>
            </a:r>
            <a:endParaRPr sz="1100">
              <a:solidFill>
                <a:schemeClr val="dk1"/>
              </a:solidFill>
            </a:endParaRPr>
          </a:p>
          <a:p>
            <a:pPr marL="444500" lvl="0" indent="0" algn="l" rtl="0">
              <a:lnSpc>
                <a:spcPct val="115000"/>
              </a:lnSpc>
              <a:spcBef>
                <a:spcPts val="0"/>
              </a:spcBef>
              <a:spcAft>
                <a:spcPts val="0"/>
              </a:spcAft>
              <a:buClr>
                <a:schemeClr val="dk1"/>
              </a:buClr>
              <a:buSzPts val="1100"/>
              <a:buFont typeface="Arial"/>
              <a:buNone/>
            </a:pPr>
            <a:r>
              <a:rPr lang="it-IT" sz="1800">
                <a:solidFill>
                  <a:schemeClr val="dk1"/>
                </a:solidFill>
                <a:latin typeface="Century Gothic"/>
                <a:ea typeface="Century Gothic"/>
                <a:cs typeface="Century Gothic"/>
                <a:sym typeface="Century Gothic"/>
              </a:rPr>
              <a:t> </a:t>
            </a:r>
            <a:endParaRPr sz="18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18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p>
        </p:txBody>
      </p:sp>
      <p:sp>
        <p:nvSpPr>
          <p:cNvPr id="210" name="Google Shape;210;p25"/>
          <p:cNvSpPr txBox="1">
            <a:spLocks noGrp="1"/>
          </p:cNvSpPr>
          <p:nvPr>
            <p:ph type="title"/>
          </p:nvPr>
        </p:nvSpPr>
        <p:spPr>
          <a:xfrm>
            <a:off x="2592925" y="624110"/>
            <a:ext cx="8911800" cy="128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Considerazione positiva</a:t>
            </a:r>
            <a:endParaRPr/>
          </a:p>
        </p:txBody>
      </p:sp>
      <p:sp>
        <p:nvSpPr>
          <p:cNvPr id="211" name="Google Shape;211;p25"/>
          <p:cNvSpPr txBox="1">
            <a:spLocks noGrp="1"/>
          </p:cNvSpPr>
          <p:nvPr>
            <p:ph type="body" idx="1"/>
          </p:nvPr>
        </p:nvSpPr>
        <p:spPr>
          <a:xfrm>
            <a:off x="1758574" y="2133600"/>
            <a:ext cx="9746100" cy="3777600"/>
          </a:xfrm>
          <a:prstGeom prst="rect">
            <a:avLst/>
          </a:prstGeom>
        </p:spPr>
        <p:txBody>
          <a:bodyPr spcFirstLastPara="1" wrap="square" lIns="91425" tIns="45700" rIns="91425" bIns="45700" anchor="t" anchorCtr="0">
            <a:noAutofit/>
          </a:bodyPr>
          <a:lstStyle/>
          <a:p>
            <a:pPr marL="0" lvl="0" indent="444500" algn="l" rtl="0">
              <a:lnSpc>
                <a:spcPct val="115000"/>
              </a:lnSpc>
              <a:spcBef>
                <a:spcPts val="0"/>
              </a:spcBef>
              <a:spcAft>
                <a:spcPts val="0"/>
              </a:spcAft>
              <a:buClr>
                <a:schemeClr val="dk1"/>
              </a:buClr>
              <a:buSzPts val="1100"/>
              <a:buFont typeface="Arial"/>
              <a:buNone/>
            </a:pPr>
            <a:r>
              <a:rPr lang="it-IT">
                <a:solidFill>
                  <a:schemeClr val="dk1"/>
                </a:solidFill>
              </a:rPr>
              <a:t>«La considerazione positiva si manifesta, anzitutto, con atteggiamenti verbali e non verbali di non giudizio. Per questo i criteri oggettivi di valutazione della condotta propria e altrui sono posti tra parentesi nella relazione d’aiuto. L’importante è capire il perché dei comportamenti, non tanto giudicarli secondo le categorie di bene-male, giusto-ingiusto, adeguato-inadeguato. “L’aiutante in questo modo potrà comprendere che anche un comportamento oggettivamente condannabile, può essere perfettamente coerente nel contesto in cui l’individuo lo vive, anzi a volte potrebbe scoprire, che quella condotta è forse l’unica possibile per quella persona in quel momento ”» (</a:t>
            </a:r>
            <a:r>
              <a:rPr lang="it-IT" cap="small">
                <a:solidFill>
                  <a:schemeClr val="dk1"/>
                </a:solidFill>
              </a:rPr>
              <a:t>Brusco A.- Marinelli S</a:t>
            </a:r>
            <a:r>
              <a:rPr lang="it-IT">
                <a:solidFill>
                  <a:schemeClr val="dk1"/>
                </a:solidFill>
              </a:rPr>
              <a:t>., </a:t>
            </a:r>
            <a:r>
              <a:rPr lang="it-IT" i="1">
                <a:solidFill>
                  <a:schemeClr val="dk1"/>
                </a:solidFill>
              </a:rPr>
              <a:t>Iniziazione al dialogo e alla relazione d’aiuto – 2  livello</a:t>
            </a:r>
            <a:r>
              <a:rPr lang="it-IT">
                <a:solidFill>
                  <a:schemeClr val="dk1"/>
                </a:solidFill>
              </a:rPr>
              <a:t>, 73)</a:t>
            </a:r>
            <a:endParaRPr>
              <a:solidFill>
                <a:schemeClr val="dk1"/>
              </a:solidFill>
            </a:endParaRPr>
          </a:p>
          <a:p>
            <a:pPr marL="0" lvl="0" indent="0" algn="l" rtl="0">
              <a:spcBef>
                <a:spcPts val="10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1638150" y="0"/>
            <a:ext cx="10460700" cy="296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6600"/>
              <a:buFont typeface="Century Gothic"/>
              <a:buNone/>
            </a:pPr>
            <a:r>
              <a:rPr lang="it-IT" sz="6600"/>
              <a:t>Perché sono un educatore alla mondialità? </a:t>
            </a:r>
            <a:endParaRPr sz="6600"/>
          </a:p>
        </p:txBody>
      </p:sp>
      <p:sp>
        <p:nvSpPr>
          <p:cNvPr id="217" name="Google Shape;217;p26"/>
          <p:cNvSpPr txBox="1">
            <a:spLocks noGrp="1"/>
          </p:cNvSpPr>
          <p:nvPr>
            <p:ph type="body" idx="1"/>
          </p:nvPr>
        </p:nvSpPr>
        <p:spPr>
          <a:xfrm>
            <a:off x="1638150" y="3190725"/>
            <a:ext cx="8915700" cy="3564600"/>
          </a:xfrm>
          <a:prstGeom prst="rect">
            <a:avLst/>
          </a:prstGeom>
          <a:noFill/>
          <a:ln>
            <a:noFill/>
          </a:ln>
        </p:spPr>
        <p:txBody>
          <a:bodyPr spcFirstLastPara="1" wrap="square" lIns="91425" tIns="45700" rIns="91425" bIns="45700" anchor="t" anchorCtr="0">
            <a:noAutofit/>
          </a:bodyPr>
          <a:lstStyle/>
          <a:p>
            <a:pPr marL="342900" lvl="0" indent="-381000" algn="l" rtl="0">
              <a:lnSpc>
                <a:spcPct val="107916"/>
              </a:lnSpc>
              <a:spcBef>
                <a:spcPts val="0"/>
              </a:spcBef>
              <a:spcAft>
                <a:spcPts val="0"/>
              </a:spcAft>
              <a:buClr>
                <a:schemeClr val="dk1"/>
              </a:buClr>
              <a:buSzPts val="2400"/>
              <a:buFont typeface="Century Gothic"/>
              <a:buChar char="•"/>
            </a:pPr>
            <a:r>
              <a:rPr lang="it-IT" sz="2400">
                <a:solidFill>
                  <a:schemeClr val="dk1"/>
                </a:solidFill>
              </a:rPr>
              <a:t>Quale </a:t>
            </a:r>
            <a:r>
              <a:rPr lang="it-IT" sz="2400" b="1">
                <a:solidFill>
                  <a:schemeClr val="dk1"/>
                </a:solidFill>
              </a:rPr>
              <a:t>motivazione </a:t>
            </a:r>
            <a:r>
              <a:rPr lang="it-IT" sz="2400">
                <a:solidFill>
                  <a:schemeClr val="dk1"/>
                </a:solidFill>
              </a:rPr>
              <a:t>personale mi porta nelle classi?</a:t>
            </a:r>
            <a:endParaRPr sz="2400">
              <a:solidFill>
                <a:schemeClr val="dk1"/>
              </a:solidFill>
            </a:endParaRPr>
          </a:p>
          <a:p>
            <a:pPr marL="342900" lvl="0" indent="0" algn="l" rtl="0">
              <a:lnSpc>
                <a:spcPct val="107916"/>
              </a:lnSpc>
              <a:spcBef>
                <a:spcPts val="800"/>
              </a:spcBef>
              <a:spcAft>
                <a:spcPts val="0"/>
              </a:spcAft>
              <a:buNone/>
            </a:pPr>
            <a:r>
              <a:rPr lang="it-IT" sz="2400">
                <a:solidFill>
                  <a:schemeClr val="dk1"/>
                </a:solidFill>
              </a:rPr>
              <a:t>Per motivazione si intende la spinta ad agire, a mettere in atto comportamenti orientati ad uno scopo. </a:t>
            </a:r>
            <a:endParaRPr sz="2400">
              <a:solidFill>
                <a:schemeClr val="dk1"/>
              </a:solidFill>
            </a:endParaRPr>
          </a:p>
          <a:p>
            <a:pPr marL="342900" lvl="0" indent="0" algn="l" rtl="0">
              <a:lnSpc>
                <a:spcPct val="107916"/>
              </a:lnSpc>
              <a:spcBef>
                <a:spcPts val="800"/>
              </a:spcBef>
              <a:spcAft>
                <a:spcPts val="0"/>
              </a:spcAft>
              <a:buNone/>
            </a:pPr>
            <a:r>
              <a:rPr lang="it-IT" sz="2400" i="1">
                <a:solidFill>
                  <a:schemeClr val="dk1"/>
                </a:solidFill>
              </a:rPr>
              <a:t>Rifletto autenticamente tra me e me e poi scrivo su un foglio anonimo che viene consegnato e mischiato ad altri.</a:t>
            </a:r>
            <a:endParaRPr i="1">
              <a:solidFill>
                <a:schemeClr val="dk1"/>
              </a:solidFill>
            </a:endParaRPr>
          </a:p>
          <a:p>
            <a:pPr marL="342900" lvl="0" indent="0" algn="l" rtl="0">
              <a:lnSpc>
                <a:spcPct val="107916"/>
              </a:lnSpc>
              <a:spcBef>
                <a:spcPts val="800"/>
              </a:spcBef>
              <a:spcAft>
                <a:spcPts val="0"/>
              </a:spcAft>
              <a:buNone/>
            </a:pPr>
            <a:r>
              <a:rPr lang="it-IT" sz="2400" i="1">
                <a:solidFill>
                  <a:schemeClr val="dk1"/>
                </a:solidFill>
              </a:rPr>
              <a:t>Provo a spiegare perché sono un educatore alla mondialità …</a:t>
            </a:r>
            <a:endParaRPr sz="2400" i="1">
              <a:solidFill>
                <a:schemeClr val="dk1"/>
              </a:solidFill>
            </a:endParaRPr>
          </a:p>
          <a:p>
            <a:pPr marL="0" lvl="0" indent="457200" algn="l" rtl="0">
              <a:lnSpc>
                <a:spcPct val="107916"/>
              </a:lnSpc>
              <a:spcBef>
                <a:spcPts val="800"/>
              </a:spcBef>
              <a:spcAft>
                <a:spcPts val="0"/>
              </a:spcAft>
              <a:buSzPts val="1100"/>
              <a:buNone/>
            </a:pPr>
            <a:endParaRPr sz="2400" i="1">
              <a:solidFill>
                <a:schemeClr val="dk1"/>
              </a:solidFill>
            </a:endParaRPr>
          </a:p>
          <a:p>
            <a:pPr marL="0" lvl="0" indent="0" algn="l" rtl="0">
              <a:lnSpc>
                <a:spcPct val="107916"/>
              </a:lnSpc>
              <a:spcBef>
                <a:spcPts val="800"/>
              </a:spcBef>
              <a:spcAft>
                <a:spcPts val="0"/>
              </a:spcAft>
              <a:buNone/>
            </a:pPr>
            <a:endParaRPr sz="2400" i="1">
              <a:solidFill>
                <a:schemeClr val="dk1"/>
              </a:solidFill>
              <a:latin typeface="Calibri"/>
              <a:ea typeface="Calibri"/>
              <a:cs typeface="Calibri"/>
              <a:sym typeface="Calibri"/>
            </a:endParaRPr>
          </a:p>
          <a:p>
            <a:pPr marL="0" lvl="0" indent="0" algn="l" rtl="0">
              <a:spcBef>
                <a:spcPts val="800"/>
              </a:spcBef>
              <a:spcAft>
                <a:spcPts val="0"/>
              </a:spcAft>
              <a:buNone/>
            </a:pPr>
            <a:endParaRPr/>
          </a:p>
        </p:txBody>
      </p:sp>
      <p:pic>
        <p:nvPicPr>
          <p:cNvPr id="218" name="Google Shape;218;p26"/>
          <p:cNvPicPr preferRelativeResize="0"/>
          <p:nvPr/>
        </p:nvPicPr>
        <p:blipFill>
          <a:blip r:embed="rId3">
            <a:alphaModFix/>
          </a:blip>
          <a:stretch>
            <a:fillRect/>
          </a:stretch>
        </p:blipFill>
        <p:spPr>
          <a:xfrm>
            <a:off x="9878300" y="5453875"/>
            <a:ext cx="2313700" cy="1404125"/>
          </a:xfrm>
          <a:prstGeom prst="rect">
            <a:avLst/>
          </a:prstGeom>
          <a:noFill/>
          <a:ln>
            <a:noFill/>
          </a:ln>
        </p:spPr>
      </p:pic>
    </p:spTree>
  </p:cSld>
  <p:clrMapOvr>
    <a:masterClrMapping/>
  </p:clrMapOvr>
</p:sld>
</file>

<file path=ppt/theme/theme1.xml><?xml version="1.0" encoding="utf-8"?>
<a:theme xmlns:a="http://schemas.openxmlformats.org/drawingml/2006/main" name="Filo">
  <a:themeElements>
    <a:clrScheme name="Filo">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1717</Words>
  <Application>Microsoft Office PowerPoint</Application>
  <PresentationFormat>Personalizzato</PresentationFormat>
  <Paragraphs>124</Paragraphs>
  <Slides>21</Slides>
  <Notes>21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21</vt:i4>
      </vt:variant>
    </vt:vector>
  </HeadingPairs>
  <TitlesOfParts>
    <vt:vector size="28" baseType="lpstr">
      <vt:lpstr>Arial</vt:lpstr>
      <vt:lpstr>Noto Sans Symbols</vt:lpstr>
      <vt:lpstr>Calibri</vt:lpstr>
      <vt:lpstr>Courier New</vt:lpstr>
      <vt:lpstr>Century Gothic</vt:lpstr>
      <vt:lpstr>Impact</vt:lpstr>
      <vt:lpstr>Filo</vt:lpstr>
      <vt:lpstr>SEI CONNESSO?</vt:lpstr>
      <vt:lpstr>Presentazione standard di PowerPoint</vt:lpstr>
      <vt:lpstr>Presentazione</vt:lpstr>
      <vt:lpstr>Presentazione</vt:lpstr>
      <vt:lpstr>Autenticità</vt:lpstr>
      <vt:lpstr>Empatia</vt:lpstr>
      <vt:lpstr>Presentazione standard di PowerPoint</vt:lpstr>
      <vt:lpstr>Considerazione positiva</vt:lpstr>
      <vt:lpstr>Perché sono un educatore alla mondialità? </vt:lpstr>
      <vt:lpstr>Presentazione standard di PowerPoint</vt:lpstr>
      <vt:lpstr>Chi abbiamo davanti?</vt:lpstr>
      <vt:lpstr>Circle Time o Tempo del Cerchio</vt:lpstr>
      <vt:lpstr>In sintesi..</vt:lpstr>
      <vt:lpstr>Come ci connettiamo ai nostri “ragazzi”? Elaboriamo strategie..</vt:lpstr>
      <vt:lpstr>Vantaggi del Circle Time </vt:lpstr>
      <vt:lpstr>“Siamo connessi?” </vt:lpstr>
      <vt:lpstr>La Connessione</vt:lpstr>
      <vt:lpstr>Presentazione standard di PowerPoint</vt:lpstr>
      <vt:lpstr>Presentazione standard di PowerPoint</vt:lpstr>
      <vt:lpstr>Bibliografia testi</vt:lpstr>
      <vt:lpstr>Bibliografia articoli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CONNESSO?</dc:title>
  <dc:creator>Cum Fototeca</dc:creator>
  <cp:lastModifiedBy>Cum Fototeca</cp:lastModifiedBy>
  <cp:revision>2</cp:revision>
  <dcterms:modified xsi:type="dcterms:W3CDTF">2019-01-26T12:00:10Z</dcterms:modified>
</cp:coreProperties>
</file>