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7"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8" r:id="rId22"/>
    <p:sldId id="29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8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77DC2C-7A9A-40E4-968D-5082F17BE1C7}" type="datetimeFigureOut">
              <a:rPr lang="it-IT" smtClean="0"/>
              <a:t>05/03/2018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12EF40-E663-402F-BC15-997BC4837557}" type="slidenum">
              <a:rPr lang="it-IT" smtClean="0"/>
              <a:t>‹N›</a:t>
            </a:fld>
            <a:endParaRPr lang="it-IT"/>
          </a:p>
        </p:txBody>
      </p:sp>
    </p:spTree>
    <p:extLst>
      <p:ext uri="{BB962C8B-B14F-4D97-AF65-F5344CB8AC3E}">
        <p14:creationId xmlns:p14="http://schemas.microsoft.com/office/powerpoint/2010/main" val="1825027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712EF40-E663-402F-BC15-997BC4837557}" type="slidenum">
              <a:rPr lang="it-IT" smtClean="0"/>
              <a:t>1</a:t>
            </a:fld>
            <a:endParaRPr lang="it-IT"/>
          </a:p>
        </p:txBody>
      </p:sp>
    </p:spTree>
    <p:extLst>
      <p:ext uri="{BB962C8B-B14F-4D97-AF65-F5344CB8AC3E}">
        <p14:creationId xmlns:p14="http://schemas.microsoft.com/office/powerpoint/2010/main" val="254008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712EF40-E663-402F-BC15-997BC4837557}" type="slidenum">
              <a:rPr lang="it-IT" smtClean="0"/>
              <a:t>10</a:t>
            </a:fld>
            <a:endParaRPr lang="it-IT"/>
          </a:p>
        </p:txBody>
      </p:sp>
    </p:spTree>
    <p:extLst>
      <p:ext uri="{BB962C8B-B14F-4D97-AF65-F5344CB8AC3E}">
        <p14:creationId xmlns:p14="http://schemas.microsoft.com/office/powerpoint/2010/main" val="65764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712EF40-E663-402F-BC15-997BC4837557}" type="slidenum">
              <a:rPr lang="it-IT" smtClean="0"/>
              <a:t>17</a:t>
            </a:fld>
            <a:endParaRPr lang="it-IT"/>
          </a:p>
        </p:txBody>
      </p:sp>
    </p:spTree>
    <p:extLst>
      <p:ext uri="{BB962C8B-B14F-4D97-AF65-F5344CB8AC3E}">
        <p14:creationId xmlns:p14="http://schemas.microsoft.com/office/powerpoint/2010/main" val="150608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3/5/2018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A2683B9-6ECA-47FA-93CF-B124A0FAC208}" type="datetime1">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‹N›</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it-IT" smtClean="0"/>
              <a:t>Fare clic per modificare lo stile del titolo</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93F2040-9975-4642-A906-1DF87F8BE202}" type="datetime1">
              <a:rPr lang="en-US" smtClean="0"/>
              <a:pPr/>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1E52B4A-BA08-4841-AB08-A0D822ABC34D}" type="datetime1">
              <a:rPr lang="en-US" smtClean="0"/>
              <a:pPr/>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3/5/2018</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‹N›</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ahUKEwioy7OxqbTZAhUsAcAKHWZgAKgQjRwIBw&amp;url=http://www.valoresreligiosos.com.ar/Noticias/mexico-torturan-y-apunalan-a-un-sacerdote-en-su-parroquia-10297&amp;psig=AOvVaw3zD_GpcO2AsuMVfZt_DZrD&amp;ust=1519210260134711"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it/url?sa=i&amp;rct=j&amp;q=&amp;esrc=s&amp;source=images&amp;cd=&amp;cad=rja&amp;uact=8&amp;ved=0ahUKEwj27OaRqrTZAhWTW8AKHb1xAsAQjRwIBw&amp;url=https://www.avvenire.it/mondo/pagine/prete-ucciso-colombia&amp;psig=AOvVaw2q14nDXRzD-3hiFFAxwc1C&amp;ust=1519210460761605"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it/url?sa=i&amp;rct=j&amp;q=&amp;esrc=s&amp;source=images&amp;cd=&amp;cad=rja&amp;uact=8&amp;ved=0ahUKEwjO0v_sqrTZAhVOWsAKHbS8BzIQjRwIBw&amp;url=http://www.vidanuevadigital.com/tag/sacerdote-jose-miguel-machorro-alcala/&amp;psig=AOvVaw3PYe1V9TlCYg09qkQcrlKx&amp;ust=1519210642965321"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it/url?sa=i&amp;rct=j&amp;q=&amp;esrc=s&amp;source=images&amp;cd=&amp;cad=rja&amp;uact=8&amp;ved=0ahUKEwi33svNq7TZAhWqDcAKHXJ1Cz8QjRwIBw&amp;url=http://www.laityfamilylife.va/content/laityfamilylife/it/news/2017/morire-per-il-vangelo-a-mindanao.html&amp;psig=AOvVaw3_GxaWmjXcfELmHwtaNKib&amp;ust=1519210854638081"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it/url?sa=i&amp;rct=j&amp;q=&amp;esrc=s&amp;source=images&amp;cd=&amp;cad=rja&amp;uact=8&amp;ved=0ahUKEwjYgKelrbTZAhWFzKQKHQmAB-AQjRwIBw&amp;url=http://www.farodiroma.it/padre-pedro-gomes-bezerra-assassinato-brasile/&amp;psig=AOvVaw22h5nSmEGW4GajW3Pi62cG&amp;ust=1519211300589465"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google.it/url?sa=i&amp;rct=j&amp;q=&amp;esrc=s&amp;source=images&amp;cd=&amp;cad=rja&amp;uact=8&amp;ved=0ahUKEwiE8LPTs7TZAhUPLlAKHTvFAJ8QjRwIBw&amp;url=http://www.rbvex.it/ameripag/argentina.html&amp;psig=AOvVaw1O_MRl-ghX9pJ3Claiml1d&amp;ust=1519213014682210"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it/url?sa=i&amp;rct=j&amp;q=&amp;esrc=s&amp;source=images&amp;cd=&amp;cad=rja&amp;uact=8&amp;ved=0ahUKEwiao-H-s7TZAhUHZVAKHe1bA4sQjRwIBw&amp;url=https://agensir.it/quotidiano/2017/9/4/nigeria-rapito-e-ucciso-un-sacerdote/&amp;psig=AOvVaw0ubkOlFCF7xwJO9apKbthb&amp;ust=1519213105949219"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ved=0ahUKEwjopZXPt7TZAhVILFAKHcLuCZIQjRwIBw&amp;url=https://es.aleteia.org/2017/10/05/sacerdote-asesinado-en-rionegro-el-segundo-en-colombia-del-2017/&amp;psig=AOvVaw0Mkg2JUFf0RY1m4MC0V4Of&amp;ust=1519214019601726"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it/url?sa=i&amp;rct=j&amp;q=&amp;esrc=s&amp;source=images&amp;cd=&amp;cad=rja&amp;uact=8&amp;ved=0ahUKEwi-rPSRuLTZAhWIblAKHVnnC1UQjRwIBw&amp;url=http://ilsismografo.blogspot.com/2017/10/zimbabwe-violentata-e-poi-uccisa-una.html&amp;psig=AOvVaw1DIO-6euJypeLrhkucMEhJ&amp;ust=1519214215370953"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it/url?sa=i&amp;rct=j&amp;q=&amp;esrc=s&amp;source=images&amp;cd=&amp;cad=rja&amp;uact=8&amp;ved=0ahUKEwiJ1_HwuLTZAhVQL1AKHXn1BYwQjRwIBw&amp;url=https://www.culturacattolica.it/attualit%C3%A0/chiesa-oggi/cristiani-perseguitati-memoria-e-preghiera/2017-10-25-kenya-ucciso-un-sacerdote-cattolico-irak-padre-benoka-a-ninive-cristiani-come-rifugiati-spagna-barcellona-proclamati-beati-109-martiri-clarettiani&amp;psig=AOvVaw02ZVnUIEK1hlkBMzjUAc43&amp;ust=1519214412244739"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it/url?sa=i&amp;rct=j&amp;q=&amp;esrc=s&amp;source=images&amp;cd=&amp;cad=rja&amp;uact=8&amp;ved=0ahUKEwjgnPi_ubTZAhXCYlAKHV4_D4kQjRwIBw&amp;url=http://www.lasettimanalivorno.it/tag/don-tito-paez/&amp;psig=AOvVaw0UxbWNKHHcsN8wGqrk_SOl&amp;ust=1519214584377452"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google.it/url?sa=i&amp;rct=j&amp;q=&amp;esrc=s&amp;source=images&amp;cd=&amp;cad=rja&amp;uact=8&amp;ved=0ahUKEwjylvazxbTZAhWKyKQKHY5SCtkQjRwIBw&amp;url=https://it.wikipedia.org/wiki/Bandiera_della_Nigeria&amp;psig=AOvVaw0yAMX22XuFQlgf2dKqSl0R&amp;ust=1519217777417877"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google.it/url?sa=i&amp;rct=j&amp;q=&amp;esrc=s&amp;source=images&amp;cd=&amp;cad=rja&amp;uact=8&amp;ved=0ahUKEwiwmp3axbTZAhWIzaQKHe0ECmEQjRwIBw&amp;url=https://www.corrispondenzaromana.it/notizie-brevi/sacerdote-54-anni-assassinato-ad-haiti/&amp;psig=AOvVaw3JiyHhpwYnjdhNaaJUKncN&amp;ust=1519217857115746"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it/url?sa=i&amp;rct=j&amp;q=&amp;esrc=s&amp;source=images&amp;cd=&amp;cad=rja&amp;uact=8&amp;ved=0ahUKEwjYxZWapbTZAhWIK8AKHVJoCNQQjRwIBw&amp;url=http://trendinginkenya.com/kisumu-man-caught-cheating-with-married-woman-closed-in-toilet-for-24hours/&amp;psig=AOvVaw3zAw5w2YCv7F98cP_9XKOS&amp;ust=1519209125344194"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it/url?sa=i&amp;rct=j&amp;q=&amp;esrc=s&amp;source=images&amp;cd=&amp;cad=rja&amp;uact=8&amp;ved=0ahUKEwi2keGmprTZAhUsAsAKHQJTAKcQjRwIBw&amp;url=http://www.catholic.org/news/international/americas/story.php?id%3D74269&amp;psig=AOvVaw0_JfJ4kJusWpIxpYANr2Qs&amp;ust=1519209294335078"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it/url?sa=i&amp;rct=j&amp;q=&amp;esrc=s&amp;source=images&amp;cd=&amp;cad=rja&amp;uact=8&amp;ved=0ahUKEwir4MyRp7TZAhVLLcAKHaB4BBUQjRwIBw&amp;url=https://www.lafm.com.co/internacional/diego-bedoya-castrillon-sacerdote-colombiano-fue-asesinado-venezuela/&amp;psig=AOvVaw2VKcOBbP7IHHZXH96QF-5p&amp;ust=1519209654027042"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it/url?sa=i&amp;rct=j&amp;q=&amp;esrc=s&amp;source=images&amp;cd=&amp;cad=rja&amp;uact=8&amp;ved=0ahUKEwjZrMWkqLTZAhUqCcAKHUqcC54QjRwIBw&amp;url=http://alcappelloalpino.com/prodotto/bandiera-madagascar-poliestere-nautico-100x150/&amp;psig=AOvVaw3eS2Tljr4FmnpQyzyeDCbX&amp;ust=1519209946256164"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it/url?sa=i&amp;rct=j&amp;q=&amp;esrc=s&amp;source=images&amp;cd=&amp;cad=rja&amp;uact=8&amp;ved=0ahUKEwiUrZTlqLTZAhWIF8AKHVi0CNkQjRwIBw&amp;url=https://es.aleteia.org/2017/05/12/fallece-un-sacerdote-secuestrado-en-abril-debido-a-los-malos-tratos-recibidos/&amp;psig=AOvVaw2jHqtR8LfS5mTOmyHgueC5&amp;ust=1519210096500554"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692696"/>
            <a:ext cx="7588324" cy="1524000"/>
          </a:xfrm>
        </p:spPr>
        <p:txBody>
          <a:bodyPr/>
          <a:lstStyle/>
          <a:p>
            <a:pPr algn="ctr"/>
            <a:r>
              <a:rPr lang="it-IT" sz="6600" dirty="0" smtClean="0">
                <a:solidFill>
                  <a:schemeClr val="accent3">
                    <a:lumMod val="40000"/>
                    <a:lumOff val="60000"/>
                  </a:schemeClr>
                </a:solidFill>
              </a:rPr>
              <a:t>Operatori pastorali uccisi nell’anno 2017</a:t>
            </a:r>
            <a:endParaRPr lang="it-IT" sz="6600" dirty="0">
              <a:solidFill>
                <a:schemeClr val="accent3">
                  <a:lumMod val="40000"/>
                  <a:lumOff val="60000"/>
                </a:schemeClr>
              </a:solidFill>
            </a:endParaRPr>
          </a:p>
        </p:txBody>
      </p:sp>
      <p:sp>
        <p:nvSpPr>
          <p:cNvPr id="5" name="CasellaDiTesto 4"/>
          <p:cNvSpPr txBox="1"/>
          <p:nvPr/>
        </p:nvSpPr>
        <p:spPr>
          <a:xfrm>
            <a:off x="755576" y="3625945"/>
            <a:ext cx="7560840" cy="2308324"/>
          </a:xfrm>
          <a:prstGeom prst="rect">
            <a:avLst/>
          </a:prstGeom>
          <a:noFill/>
        </p:spPr>
        <p:txBody>
          <a:bodyPr wrap="square" rtlCol="0">
            <a:spAutoFit/>
          </a:bodyPr>
          <a:lstStyle/>
          <a:p>
            <a:pPr algn="r"/>
            <a:r>
              <a:rPr lang="it-IT" sz="2400" dirty="0"/>
              <a:t>Nell’anno 2017 sono stati uccisi nel mondo 23 missionari: </a:t>
            </a:r>
            <a:endParaRPr lang="it-IT" sz="2400" dirty="0" smtClean="0"/>
          </a:p>
          <a:p>
            <a:pPr algn="r"/>
            <a:r>
              <a:rPr lang="it-IT" sz="2400" dirty="0" smtClean="0"/>
              <a:t>13 </a:t>
            </a:r>
            <a:r>
              <a:rPr lang="it-IT" sz="2400" dirty="0"/>
              <a:t>sacerdoti, 1 religioso, 1 religiosa, 8 laici. </a:t>
            </a:r>
            <a:endParaRPr lang="it-IT" sz="2400" dirty="0" smtClean="0"/>
          </a:p>
          <a:p>
            <a:pPr algn="r"/>
            <a:endParaRPr lang="it-IT" sz="2400" dirty="0" smtClean="0"/>
          </a:p>
          <a:p>
            <a:pPr algn="r"/>
            <a:r>
              <a:rPr lang="it-IT" sz="2400" dirty="0" smtClean="0"/>
              <a:t>11 in America (</a:t>
            </a:r>
            <a:r>
              <a:rPr lang="it-IT" sz="2400" dirty="0"/>
              <a:t>8 sacerdoti, 1 religioso, 2 laici</a:t>
            </a:r>
            <a:r>
              <a:rPr lang="it-IT" sz="2400" dirty="0" smtClean="0"/>
              <a:t>)</a:t>
            </a:r>
          </a:p>
          <a:p>
            <a:pPr algn="r"/>
            <a:r>
              <a:rPr lang="it-IT" sz="2400" dirty="0" smtClean="0"/>
              <a:t>10 in Africa (</a:t>
            </a:r>
            <a:r>
              <a:rPr lang="it-IT" sz="2400" dirty="0"/>
              <a:t>4 sacerdoti, 1 religiosa, 5 laici</a:t>
            </a:r>
            <a:r>
              <a:rPr lang="it-IT" sz="2400" dirty="0" smtClean="0"/>
              <a:t>) </a:t>
            </a:r>
          </a:p>
          <a:p>
            <a:pPr algn="r"/>
            <a:r>
              <a:rPr lang="it-IT" sz="2400" dirty="0" smtClean="0"/>
              <a:t>2 in Asia </a:t>
            </a:r>
            <a:r>
              <a:rPr lang="it-IT" sz="2400" dirty="0"/>
              <a:t>(1 sacerdote, 1 laico</a:t>
            </a:r>
            <a:r>
              <a:rPr lang="it-IT" sz="2400" dirty="0" smtClean="0"/>
              <a:t>) </a:t>
            </a:r>
            <a:endParaRPr lang="it-IT" sz="2400" dirty="0"/>
          </a:p>
        </p:txBody>
      </p:sp>
    </p:spTree>
    <p:extLst>
      <p:ext uri="{BB962C8B-B14F-4D97-AF65-F5344CB8AC3E}">
        <p14:creationId xmlns:p14="http://schemas.microsoft.com/office/powerpoint/2010/main" val="3788583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74515" y="1842441"/>
            <a:ext cx="5256584" cy="803920"/>
          </a:xfrm>
        </p:spPr>
        <p:txBody>
          <a:bodyPr/>
          <a:lstStyle/>
          <a:p>
            <a:pPr algn="r"/>
            <a:r>
              <a:rPr lang="it-IT" sz="3800" dirty="0">
                <a:solidFill>
                  <a:schemeClr val="accent3">
                    <a:lumMod val="40000"/>
                    <a:lumOff val="60000"/>
                  </a:schemeClr>
                </a:solidFill>
                <a:latin typeface="Baskerville Old Face" panose="02020602080505020303" pitchFamily="18" charset="0"/>
              </a:rPr>
              <a:t>d</a:t>
            </a:r>
            <a:r>
              <a:rPr lang="it-IT" sz="3800" dirty="0" smtClean="0">
                <a:solidFill>
                  <a:schemeClr val="accent3">
                    <a:lumMod val="40000"/>
                    <a:lumOff val="60000"/>
                  </a:schemeClr>
                </a:solidFill>
                <a:latin typeface="Baskerville Old Face" panose="02020602080505020303" pitchFamily="18" charset="0"/>
              </a:rPr>
              <a:t>on Luis Lopez Villa</a:t>
            </a:r>
            <a:endParaRPr lang="it-IT" sz="3800" dirty="0">
              <a:solidFill>
                <a:schemeClr val="accent3">
                  <a:lumMod val="40000"/>
                  <a:lumOff val="60000"/>
                </a:schemeClr>
              </a:solidFill>
              <a:latin typeface="Baskerville Old Face" panose="02020602080505020303" pitchFamily="18" charset="0"/>
            </a:endParaRPr>
          </a:p>
        </p:txBody>
      </p:sp>
      <p:sp>
        <p:nvSpPr>
          <p:cNvPr id="3" name="Sottotitolo 2"/>
          <p:cNvSpPr>
            <a:spLocks noGrp="1"/>
          </p:cNvSpPr>
          <p:nvPr>
            <p:ph type="subTitle" idx="1"/>
          </p:nvPr>
        </p:nvSpPr>
        <p:spPr>
          <a:xfrm>
            <a:off x="1115616" y="3356992"/>
            <a:ext cx="5976664" cy="2520280"/>
          </a:xfrm>
        </p:spPr>
        <p:txBody>
          <a:bodyPr/>
          <a:lstStyle/>
          <a:p>
            <a:r>
              <a:rPr lang="it-IT" dirty="0" smtClean="0"/>
              <a:t> </a:t>
            </a:r>
            <a:endParaRPr lang="it-IT" dirty="0"/>
          </a:p>
        </p:txBody>
      </p:sp>
      <p:sp>
        <p:nvSpPr>
          <p:cNvPr id="7" name="CasellaDiTesto 6"/>
          <p:cNvSpPr txBox="1"/>
          <p:nvPr/>
        </p:nvSpPr>
        <p:spPr>
          <a:xfrm>
            <a:off x="4860032" y="620688"/>
            <a:ext cx="3456384" cy="707886"/>
          </a:xfrm>
          <a:prstGeom prst="rect">
            <a:avLst/>
          </a:prstGeom>
          <a:noFill/>
        </p:spPr>
        <p:txBody>
          <a:bodyPr wrap="square" rtlCol="0">
            <a:spAutoFit/>
          </a:bodyPr>
          <a:lstStyle/>
          <a:p>
            <a:pPr algn="r"/>
            <a:r>
              <a:rPr lang="it-IT" sz="2000" dirty="0" smtClean="0">
                <a:solidFill>
                  <a:schemeClr val="accent3">
                    <a:lumMod val="20000"/>
                    <a:lumOff val="80000"/>
                  </a:schemeClr>
                </a:solidFill>
                <a:latin typeface="Georgia" panose="02040502050405020303" pitchFamily="18" charset="0"/>
              </a:rPr>
              <a:t>5 luglio 2017</a:t>
            </a:r>
          </a:p>
          <a:p>
            <a:pPr algn="r"/>
            <a:r>
              <a:rPr lang="it-IT" sz="2000" b="1" dirty="0" smtClean="0">
                <a:solidFill>
                  <a:schemeClr val="accent3">
                    <a:lumMod val="20000"/>
                    <a:lumOff val="80000"/>
                  </a:schemeClr>
                </a:solidFill>
                <a:latin typeface="Georgia" panose="02040502050405020303" pitchFamily="18" charset="0"/>
              </a:rPr>
              <a:t>MESSICO</a:t>
            </a:r>
          </a:p>
        </p:txBody>
      </p:sp>
      <p:sp>
        <p:nvSpPr>
          <p:cNvPr id="4" name="CasellaDiTesto 3"/>
          <p:cNvSpPr txBox="1"/>
          <p:nvPr/>
        </p:nvSpPr>
        <p:spPr>
          <a:xfrm>
            <a:off x="971600" y="3284984"/>
            <a:ext cx="7344816" cy="2662267"/>
          </a:xfrm>
          <a:prstGeom prst="rect">
            <a:avLst/>
          </a:prstGeom>
          <a:noFill/>
        </p:spPr>
        <p:txBody>
          <a:bodyPr wrap="square" rtlCol="0">
            <a:spAutoFit/>
          </a:bodyPr>
          <a:lstStyle/>
          <a:p>
            <a:pPr algn="just"/>
            <a:r>
              <a:rPr lang="it-IT" sz="2100" dirty="0"/>
              <a:t>71 anni, è stato ucciso da criminali che sono riusciti a fare irruzione nella Parrocchia San </a:t>
            </a:r>
            <a:r>
              <a:rPr lang="it-IT" sz="2100" dirty="0" err="1"/>
              <a:t>Isidro</a:t>
            </a:r>
            <a:r>
              <a:rPr lang="it-IT" sz="2100" dirty="0"/>
              <a:t> Labrador, nel comune messicano de Los </a:t>
            </a:r>
            <a:r>
              <a:rPr lang="it-IT" sz="2100" dirty="0" err="1"/>
              <a:t>Reyes</a:t>
            </a:r>
            <a:r>
              <a:rPr lang="it-IT" sz="2100" dirty="0"/>
              <a:t>.</a:t>
            </a:r>
          </a:p>
          <a:p>
            <a:pPr algn="just"/>
            <a:r>
              <a:rPr lang="it-IT" sz="2100" dirty="0"/>
              <a:t>Secondo il rapporto della polizia il sacerdote è stato legato e immobilizzato, mani e piedi, con nastro adesivo, e presentava due ferite profonde, una al collo e una sul lato sinistro del torace, causate da un'arma da taglio</a:t>
            </a:r>
            <a:r>
              <a:rPr lang="it-IT" sz="2100" dirty="0" smtClean="0"/>
              <a:t>.</a:t>
            </a:r>
            <a:endParaRPr lang="it-IT" sz="2100" dirty="0"/>
          </a:p>
          <a:p>
            <a:endParaRPr lang="it-IT" sz="2000" dirty="0">
              <a:latin typeface="Arial" panose="020B0604020202020204" pitchFamily="34" charset="0"/>
              <a:cs typeface="Arial" panose="020B0604020202020204" pitchFamily="34" charset="0"/>
            </a:endParaRPr>
          </a:p>
        </p:txBody>
      </p:sp>
      <p:pic>
        <p:nvPicPr>
          <p:cNvPr id="9218" name="Picture 2" descr="Immagine correlata">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86" r="19365"/>
          <a:stretch/>
        </p:blipFill>
        <p:spPr bwMode="auto">
          <a:xfrm>
            <a:off x="539552" y="0"/>
            <a:ext cx="2920621"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02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60868" y="2051240"/>
            <a:ext cx="5256584" cy="803920"/>
          </a:xfrm>
        </p:spPr>
        <p:txBody>
          <a:bodyPr/>
          <a:lstStyle/>
          <a:p>
            <a:pPr algn="r"/>
            <a:r>
              <a:rPr lang="it-IT" sz="4000" b="1" dirty="0" smtClean="0">
                <a:solidFill>
                  <a:schemeClr val="accent3">
                    <a:lumMod val="40000"/>
                    <a:lumOff val="60000"/>
                  </a:schemeClr>
                </a:solidFill>
                <a:latin typeface="Baskerville Old Face" panose="02020602080505020303" pitchFamily="18" charset="0"/>
              </a:rPr>
              <a:t>padre </a:t>
            </a:r>
            <a:r>
              <a:rPr lang="it-IT" sz="4000" b="1" dirty="0" err="1" smtClean="0">
                <a:solidFill>
                  <a:schemeClr val="accent3">
                    <a:lumMod val="40000"/>
                    <a:lumOff val="60000"/>
                  </a:schemeClr>
                </a:solidFill>
                <a:latin typeface="Baskerville Old Face" panose="02020602080505020303" pitchFamily="18" charset="0"/>
              </a:rPr>
              <a:t>Diomer</a:t>
            </a:r>
            <a:r>
              <a:rPr lang="it-IT" sz="4000" b="1" dirty="0" smtClean="0">
                <a:solidFill>
                  <a:schemeClr val="accent3">
                    <a:lumMod val="40000"/>
                    <a:lumOff val="60000"/>
                  </a:schemeClr>
                </a:solidFill>
                <a:latin typeface="Baskerville Old Face" panose="02020602080505020303" pitchFamily="18" charset="0"/>
              </a:rPr>
              <a:t> </a:t>
            </a:r>
            <a:r>
              <a:rPr lang="it-IT" sz="4000" b="1" dirty="0" err="1">
                <a:solidFill>
                  <a:schemeClr val="accent3">
                    <a:lumMod val="40000"/>
                    <a:lumOff val="60000"/>
                  </a:schemeClr>
                </a:solidFill>
                <a:latin typeface="Baskerville Old Face" panose="02020602080505020303" pitchFamily="18" charset="0"/>
              </a:rPr>
              <a:t>Eliver</a:t>
            </a:r>
            <a:r>
              <a:rPr lang="it-IT" sz="4000" b="1" dirty="0">
                <a:solidFill>
                  <a:schemeClr val="accent3">
                    <a:lumMod val="40000"/>
                    <a:lumOff val="60000"/>
                  </a:schemeClr>
                </a:solidFill>
                <a:latin typeface="Baskerville Old Face" panose="02020602080505020303" pitchFamily="18" charset="0"/>
              </a:rPr>
              <a:t> </a:t>
            </a:r>
            <a:r>
              <a:rPr lang="it-IT" sz="4000" b="1" dirty="0" smtClean="0">
                <a:solidFill>
                  <a:schemeClr val="accent3">
                    <a:lumMod val="40000"/>
                    <a:lumOff val="60000"/>
                  </a:schemeClr>
                </a:solidFill>
                <a:latin typeface="Baskerville Old Face" panose="02020602080505020303" pitchFamily="18" charset="0"/>
              </a:rPr>
              <a:t/>
            </a:r>
            <a:br>
              <a:rPr lang="it-IT" sz="4000" b="1" dirty="0" smtClean="0">
                <a:solidFill>
                  <a:schemeClr val="accent3">
                    <a:lumMod val="40000"/>
                    <a:lumOff val="60000"/>
                  </a:schemeClr>
                </a:solidFill>
                <a:latin typeface="Baskerville Old Face" panose="02020602080505020303" pitchFamily="18" charset="0"/>
              </a:rPr>
            </a:br>
            <a:r>
              <a:rPr lang="it-IT" sz="4000" b="1" dirty="0" err="1" smtClean="0">
                <a:solidFill>
                  <a:schemeClr val="accent3">
                    <a:lumMod val="40000"/>
                    <a:lumOff val="60000"/>
                  </a:schemeClr>
                </a:solidFill>
                <a:latin typeface="Baskerville Old Face" panose="02020602080505020303" pitchFamily="18" charset="0"/>
              </a:rPr>
              <a:t>Chavarría</a:t>
            </a:r>
            <a:r>
              <a:rPr lang="it-IT" sz="4000" b="1" dirty="0" smtClean="0">
                <a:solidFill>
                  <a:schemeClr val="accent3">
                    <a:lumMod val="40000"/>
                    <a:lumOff val="60000"/>
                  </a:schemeClr>
                </a:solidFill>
                <a:latin typeface="Baskerville Old Face" panose="02020602080505020303" pitchFamily="18" charset="0"/>
              </a:rPr>
              <a:t> </a:t>
            </a:r>
            <a:r>
              <a:rPr lang="it-IT" sz="4000" b="1" dirty="0" err="1">
                <a:solidFill>
                  <a:schemeClr val="accent3">
                    <a:lumMod val="40000"/>
                    <a:lumOff val="60000"/>
                  </a:schemeClr>
                </a:solidFill>
                <a:latin typeface="Baskerville Old Face" panose="02020602080505020303" pitchFamily="18" charset="0"/>
              </a:rPr>
              <a:t>Pérez</a:t>
            </a:r>
            <a:endParaRPr lang="it-IT" sz="3800" dirty="0">
              <a:solidFill>
                <a:schemeClr val="accent3">
                  <a:lumMod val="40000"/>
                  <a:lumOff val="60000"/>
                </a:schemeClr>
              </a:solidFill>
              <a:latin typeface="Baskerville Old Face" panose="02020602080505020303" pitchFamily="18" charset="0"/>
            </a:endParaRPr>
          </a:p>
        </p:txBody>
      </p:sp>
      <p:sp>
        <p:nvSpPr>
          <p:cNvPr id="3" name="Sottotitolo 2"/>
          <p:cNvSpPr>
            <a:spLocks noGrp="1"/>
          </p:cNvSpPr>
          <p:nvPr>
            <p:ph type="subTitle" idx="1"/>
          </p:nvPr>
        </p:nvSpPr>
        <p:spPr>
          <a:xfrm>
            <a:off x="827584" y="3789040"/>
            <a:ext cx="7488832" cy="1512168"/>
          </a:xfrm>
        </p:spPr>
        <p:txBody>
          <a:bodyPr>
            <a:normAutofit/>
          </a:bodyPr>
          <a:lstStyle/>
          <a:p>
            <a:r>
              <a:rPr lang="it-IT" sz="2200" dirty="0" smtClean="0"/>
              <a:t>É </a:t>
            </a:r>
            <a:r>
              <a:rPr lang="it-IT" sz="2200" dirty="0"/>
              <a:t>stato ucciso nel giorno del suo 31.esimo compleanno, la sera del 27 luglio, nella parrocchia di </a:t>
            </a:r>
            <a:r>
              <a:rPr lang="it-IT" sz="2200" dirty="0" err="1"/>
              <a:t>Raudal</a:t>
            </a:r>
            <a:r>
              <a:rPr lang="it-IT" sz="2200" dirty="0"/>
              <a:t>, presso il villaggio di Puerto </a:t>
            </a:r>
            <a:r>
              <a:rPr lang="it-IT" sz="2200" dirty="0" err="1"/>
              <a:t>Valdivia</a:t>
            </a:r>
            <a:r>
              <a:rPr lang="it-IT" sz="2200" dirty="0"/>
              <a:t>, nel dipartimento di Antioquia (Colombia). </a:t>
            </a:r>
            <a:endParaRPr lang="it-IT" sz="2200" dirty="0">
              <a:latin typeface="Arial" panose="020B0604020202020204" pitchFamily="34" charset="0"/>
              <a:cs typeface="Arial" panose="020B0604020202020204" pitchFamily="34" charset="0"/>
            </a:endParaRPr>
          </a:p>
        </p:txBody>
      </p:sp>
      <p:sp>
        <p:nvSpPr>
          <p:cNvPr id="7" name="CasellaDiTesto 6"/>
          <p:cNvSpPr txBox="1"/>
          <p:nvPr/>
        </p:nvSpPr>
        <p:spPr>
          <a:xfrm>
            <a:off x="4860032" y="487265"/>
            <a:ext cx="3456384" cy="707886"/>
          </a:xfrm>
          <a:prstGeom prst="rect">
            <a:avLst/>
          </a:prstGeom>
          <a:noFill/>
        </p:spPr>
        <p:txBody>
          <a:bodyPr wrap="square" rtlCol="0">
            <a:spAutoFit/>
          </a:bodyPr>
          <a:lstStyle/>
          <a:p>
            <a:pPr algn="r"/>
            <a:r>
              <a:rPr lang="it-IT" sz="2000" dirty="0" smtClean="0">
                <a:solidFill>
                  <a:schemeClr val="accent3">
                    <a:lumMod val="20000"/>
                    <a:lumOff val="80000"/>
                  </a:schemeClr>
                </a:solidFill>
                <a:latin typeface="Georgia" panose="02040502050405020303" pitchFamily="18" charset="0"/>
              </a:rPr>
              <a:t>27 luglio 2017</a:t>
            </a:r>
          </a:p>
          <a:p>
            <a:pPr algn="r"/>
            <a:r>
              <a:rPr lang="it-IT" sz="2000" b="1" dirty="0" smtClean="0">
                <a:solidFill>
                  <a:schemeClr val="accent3">
                    <a:lumMod val="20000"/>
                    <a:lumOff val="80000"/>
                  </a:schemeClr>
                </a:solidFill>
                <a:latin typeface="Georgia" panose="02040502050405020303" pitchFamily="18" charset="0"/>
              </a:rPr>
              <a:t>COLOMBIA</a:t>
            </a:r>
            <a:endParaRPr lang="it-IT" sz="2000" b="1" dirty="0">
              <a:solidFill>
                <a:schemeClr val="accent3">
                  <a:lumMod val="20000"/>
                  <a:lumOff val="80000"/>
                </a:schemeClr>
              </a:solidFill>
              <a:latin typeface="Georgia" panose="02040502050405020303" pitchFamily="18" charset="0"/>
            </a:endParaRPr>
          </a:p>
        </p:txBody>
      </p:sp>
      <p:pic>
        <p:nvPicPr>
          <p:cNvPr id="10242" name="Picture 2" descr="Risultati immagini per Diomer Eliver Chavarría Pérez">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53" r="5900"/>
          <a:stretch/>
        </p:blipFill>
        <p:spPr bwMode="auto">
          <a:xfrm>
            <a:off x="179512" y="188639"/>
            <a:ext cx="3312368" cy="3047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504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2204864"/>
            <a:ext cx="5256584" cy="803920"/>
          </a:xfrm>
        </p:spPr>
        <p:txBody>
          <a:bodyPr/>
          <a:lstStyle/>
          <a:p>
            <a:pPr algn="r"/>
            <a:r>
              <a:rPr lang="it-IT" sz="4000" b="1" dirty="0">
                <a:solidFill>
                  <a:schemeClr val="accent3">
                    <a:lumMod val="40000"/>
                    <a:lumOff val="60000"/>
                  </a:schemeClr>
                </a:solidFill>
                <a:latin typeface="Baskerville Old Face" panose="02020602080505020303" pitchFamily="18" charset="0"/>
              </a:rPr>
              <a:t>don José Miguel </a:t>
            </a:r>
            <a:r>
              <a:rPr lang="it-IT" sz="4000" b="1" dirty="0" err="1">
                <a:solidFill>
                  <a:schemeClr val="accent3">
                    <a:lumMod val="40000"/>
                    <a:lumOff val="60000"/>
                  </a:schemeClr>
                </a:solidFill>
                <a:latin typeface="Baskerville Old Face" panose="02020602080505020303" pitchFamily="18" charset="0"/>
              </a:rPr>
              <a:t>Machorro</a:t>
            </a:r>
            <a:endParaRPr lang="it-IT" sz="3800" dirty="0">
              <a:solidFill>
                <a:schemeClr val="accent3">
                  <a:lumMod val="40000"/>
                  <a:lumOff val="60000"/>
                </a:schemeClr>
              </a:solidFill>
              <a:latin typeface="Baskerville Old Face" panose="02020602080505020303" pitchFamily="18" charset="0"/>
            </a:endParaRPr>
          </a:p>
        </p:txBody>
      </p:sp>
      <p:sp>
        <p:nvSpPr>
          <p:cNvPr id="3" name="Sottotitolo 2"/>
          <p:cNvSpPr>
            <a:spLocks noGrp="1"/>
          </p:cNvSpPr>
          <p:nvPr>
            <p:ph type="subTitle" idx="1"/>
          </p:nvPr>
        </p:nvSpPr>
        <p:spPr>
          <a:xfrm>
            <a:off x="838498" y="3356992"/>
            <a:ext cx="7488832" cy="2664296"/>
          </a:xfrm>
        </p:spPr>
        <p:txBody>
          <a:bodyPr>
            <a:normAutofit/>
          </a:bodyPr>
          <a:lstStyle/>
          <a:p>
            <a:pPr algn="just"/>
            <a:r>
              <a:rPr lang="it-IT" sz="2200" dirty="0"/>
              <a:t>Il 3 agosto è morto in </a:t>
            </a:r>
            <a:r>
              <a:rPr lang="it-IT" sz="2200" dirty="0" smtClean="0"/>
              <a:t>ospedale, a</a:t>
            </a:r>
            <a:r>
              <a:rPr lang="it-IT" sz="2200" b="1" dirty="0" smtClean="0"/>
              <a:t> </a:t>
            </a:r>
            <a:r>
              <a:rPr lang="it-IT" sz="2200" dirty="0"/>
              <a:t>55 anni, messicano</a:t>
            </a:r>
            <a:r>
              <a:rPr lang="it-IT" sz="2200" b="1" dirty="0"/>
              <a:t>. </a:t>
            </a:r>
            <a:r>
              <a:rPr lang="it-IT" sz="2200" dirty="0"/>
              <a:t>Il sacerdote era rimasto vittima il 15 maggio di un attacco all’arma bianca da parte di un individuo quasi al termine della Messa che stava celebrando nella Cattedrale di Città del Messico: è stato aggredito sull’altare da un uomo di una trentina di anni che gli ha inferto almeno tre pugnalate. </a:t>
            </a:r>
          </a:p>
        </p:txBody>
      </p:sp>
      <p:sp>
        <p:nvSpPr>
          <p:cNvPr id="7" name="CasellaDiTesto 6"/>
          <p:cNvSpPr txBox="1"/>
          <p:nvPr/>
        </p:nvSpPr>
        <p:spPr>
          <a:xfrm>
            <a:off x="2411760" y="487265"/>
            <a:ext cx="5904656" cy="707886"/>
          </a:xfrm>
          <a:prstGeom prst="rect">
            <a:avLst/>
          </a:prstGeom>
          <a:noFill/>
        </p:spPr>
        <p:txBody>
          <a:bodyPr wrap="square" rtlCol="0">
            <a:spAutoFit/>
          </a:bodyPr>
          <a:lstStyle/>
          <a:p>
            <a:pPr algn="r"/>
            <a:r>
              <a:rPr lang="it-IT" sz="2000" dirty="0" smtClean="0">
                <a:solidFill>
                  <a:schemeClr val="accent3">
                    <a:lumMod val="20000"/>
                    <a:lumOff val="80000"/>
                  </a:schemeClr>
                </a:solidFill>
                <a:latin typeface="Georgia" panose="02040502050405020303" pitchFamily="18" charset="0"/>
              </a:rPr>
              <a:t>3 agosto 2017</a:t>
            </a:r>
          </a:p>
          <a:p>
            <a:pPr algn="r"/>
            <a:r>
              <a:rPr lang="fr-FR" sz="2000" dirty="0" smtClean="0">
                <a:solidFill>
                  <a:schemeClr val="accent3">
                    <a:lumMod val="20000"/>
                    <a:lumOff val="80000"/>
                  </a:schemeClr>
                </a:solidFill>
                <a:latin typeface="Georgia" panose="02040502050405020303" pitchFamily="18" charset="0"/>
              </a:rPr>
              <a:t> </a:t>
            </a:r>
            <a:r>
              <a:rPr lang="fr-FR" sz="2000" b="1" dirty="0" smtClean="0">
                <a:solidFill>
                  <a:schemeClr val="accent3">
                    <a:lumMod val="20000"/>
                    <a:lumOff val="80000"/>
                  </a:schemeClr>
                </a:solidFill>
                <a:latin typeface="Georgia" panose="02040502050405020303" pitchFamily="18" charset="0"/>
              </a:rPr>
              <a:t>MESSICO</a:t>
            </a:r>
            <a:endParaRPr lang="it-IT" sz="2000" b="1" dirty="0">
              <a:solidFill>
                <a:schemeClr val="accent3">
                  <a:lumMod val="20000"/>
                  <a:lumOff val="80000"/>
                </a:schemeClr>
              </a:solidFill>
              <a:latin typeface="Georgia" panose="02040502050405020303" pitchFamily="18" charset="0"/>
            </a:endParaRPr>
          </a:p>
        </p:txBody>
      </p:sp>
      <p:pic>
        <p:nvPicPr>
          <p:cNvPr id="11266" name="Picture 2" descr="Risultati immagini per don José Miguel Machorro">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880" r="5854"/>
          <a:stretch/>
        </p:blipFill>
        <p:spPr bwMode="auto">
          <a:xfrm>
            <a:off x="1043608" y="183463"/>
            <a:ext cx="2466590"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27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411760" y="1892431"/>
            <a:ext cx="5760640" cy="864096"/>
          </a:xfrm>
        </p:spPr>
        <p:txBody>
          <a:bodyPr/>
          <a:lstStyle/>
          <a:p>
            <a:pPr algn="r"/>
            <a:r>
              <a:rPr lang="it-IT" sz="3800" dirty="0" smtClean="0">
                <a:solidFill>
                  <a:schemeClr val="accent3">
                    <a:lumMod val="40000"/>
                    <a:lumOff val="60000"/>
                  </a:schemeClr>
                </a:solidFill>
                <a:latin typeface="Baskerville Old Face" panose="02020602080505020303" pitchFamily="18" charset="0"/>
              </a:rPr>
              <a:t>Domingo Edo</a:t>
            </a:r>
            <a:endParaRPr lang="it-IT" sz="3800" dirty="0">
              <a:solidFill>
                <a:schemeClr val="accent3">
                  <a:lumMod val="40000"/>
                  <a:lumOff val="60000"/>
                </a:schemeClr>
              </a:solidFill>
              <a:latin typeface="Baskerville Old Face" panose="02020602080505020303" pitchFamily="18" charset="0"/>
            </a:endParaRPr>
          </a:p>
        </p:txBody>
      </p:sp>
      <p:sp>
        <p:nvSpPr>
          <p:cNvPr id="3" name="Sottotitolo 2"/>
          <p:cNvSpPr>
            <a:spLocks noGrp="1"/>
          </p:cNvSpPr>
          <p:nvPr>
            <p:ph type="subTitle" idx="1"/>
          </p:nvPr>
        </p:nvSpPr>
        <p:spPr>
          <a:xfrm>
            <a:off x="755576" y="3501008"/>
            <a:ext cx="7560840" cy="2520280"/>
          </a:xfrm>
        </p:spPr>
        <p:txBody>
          <a:bodyPr>
            <a:noAutofit/>
          </a:bodyPr>
          <a:lstStyle/>
          <a:p>
            <a:pPr algn="just"/>
            <a:r>
              <a:rPr lang="it-IT" sz="2100" dirty="0"/>
              <a:t>Il catechista </a:t>
            </a:r>
            <a:r>
              <a:rPr lang="it-IT" sz="2100" b="1" dirty="0"/>
              <a:t>Domingo Edo,</a:t>
            </a:r>
            <a:r>
              <a:rPr lang="it-IT" sz="2100" dirty="0"/>
              <a:t> è stato ucciso il 20 agosto mentre si recava a guidare una liturgia della Parola nel villaggio di </a:t>
            </a:r>
            <a:r>
              <a:rPr lang="it-IT" sz="2100" dirty="0" err="1"/>
              <a:t>Bong</a:t>
            </a:r>
            <a:r>
              <a:rPr lang="it-IT" sz="2100" dirty="0"/>
              <a:t> Mal. Era un operatore del Centro di Azione Sociale della diocesi di </a:t>
            </a:r>
            <a:r>
              <a:rPr lang="it-IT" sz="2100" dirty="0" err="1"/>
              <a:t>Marbel</a:t>
            </a:r>
            <a:r>
              <a:rPr lang="it-IT" sz="2100" dirty="0"/>
              <a:t>, sull’isola di </a:t>
            </a:r>
            <a:r>
              <a:rPr lang="it-IT" sz="2100" dirty="0" err="1"/>
              <a:t>Mindanao</a:t>
            </a:r>
            <a:r>
              <a:rPr lang="it-IT" sz="2100" dirty="0"/>
              <a:t>, nelle Filippine. Con lui si trovava anche un giovane ministrante, rimasto ferito nell’agguato. L’episodio è avvenuto nell’area della miniera del </a:t>
            </a:r>
            <a:r>
              <a:rPr lang="it-IT" sz="2100" dirty="0" err="1"/>
              <a:t>Tampakan</a:t>
            </a:r>
            <a:r>
              <a:rPr lang="it-IT" sz="2100" dirty="0"/>
              <a:t>. Domingo era impegnato per la difesa dei diritti della terra delle popolazioni indigene, minacciate dall’espansione della miniera.</a:t>
            </a:r>
            <a:endParaRPr lang="it-IT" sz="2100" dirty="0">
              <a:latin typeface="Arial" panose="020B0604020202020204" pitchFamily="34" charset="0"/>
              <a:cs typeface="Arial" panose="020B0604020202020204" pitchFamily="34" charset="0"/>
            </a:endParaRPr>
          </a:p>
        </p:txBody>
      </p:sp>
      <p:sp>
        <p:nvSpPr>
          <p:cNvPr id="7" name="CasellaDiTesto 6"/>
          <p:cNvSpPr txBox="1"/>
          <p:nvPr/>
        </p:nvSpPr>
        <p:spPr>
          <a:xfrm>
            <a:off x="2843808" y="535903"/>
            <a:ext cx="5472608" cy="707886"/>
          </a:xfrm>
          <a:prstGeom prst="rect">
            <a:avLst/>
          </a:prstGeom>
          <a:noFill/>
        </p:spPr>
        <p:txBody>
          <a:bodyPr wrap="square" rtlCol="0">
            <a:spAutoFit/>
          </a:bodyPr>
          <a:lstStyle/>
          <a:p>
            <a:pPr algn="r"/>
            <a:r>
              <a:rPr lang="it-IT" sz="2000" dirty="0" smtClean="0">
                <a:solidFill>
                  <a:schemeClr val="accent3">
                    <a:lumMod val="20000"/>
                    <a:lumOff val="80000"/>
                  </a:schemeClr>
                </a:solidFill>
                <a:latin typeface="Georgia" panose="02040502050405020303" pitchFamily="18" charset="0"/>
              </a:rPr>
              <a:t>20  agosto 2017</a:t>
            </a:r>
          </a:p>
          <a:p>
            <a:pPr algn="r"/>
            <a:r>
              <a:rPr lang="it-IT" sz="2000" b="1" dirty="0" smtClean="0">
                <a:solidFill>
                  <a:schemeClr val="accent3">
                    <a:lumMod val="20000"/>
                    <a:lumOff val="80000"/>
                  </a:schemeClr>
                </a:solidFill>
                <a:latin typeface="Georgia" panose="02040502050405020303" pitchFamily="18" charset="0"/>
              </a:rPr>
              <a:t>FILIPPINE</a:t>
            </a:r>
            <a:endParaRPr lang="it-IT" sz="2000" b="1" dirty="0">
              <a:solidFill>
                <a:schemeClr val="accent3">
                  <a:lumMod val="20000"/>
                  <a:lumOff val="80000"/>
                </a:schemeClr>
              </a:solidFill>
              <a:latin typeface="Georgia" panose="02040502050405020303" pitchFamily="18" charset="0"/>
            </a:endParaRPr>
          </a:p>
        </p:txBody>
      </p:sp>
      <p:pic>
        <p:nvPicPr>
          <p:cNvPr id="12290" name="Picture 2" descr="Risultati immagini per domingo edo filippin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8640"/>
            <a:ext cx="3888431"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235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66931" y="2132856"/>
            <a:ext cx="4906547" cy="803920"/>
          </a:xfrm>
        </p:spPr>
        <p:txBody>
          <a:bodyPr/>
          <a:lstStyle/>
          <a:p>
            <a:pPr algn="r"/>
            <a:r>
              <a:rPr lang="it-IT" sz="3800" dirty="0" smtClean="0">
                <a:solidFill>
                  <a:schemeClr val="accent3">
                    <a:lumMod val="40000"/>
                    <a:lumOff val="60000"/>
                  </a:schemeClr>
                </a:solidFill>
                <a:latin typeface="Baskerville Old Face" panose="02020602080505020303" pitchFamily="18" charset="0"/>
              </a:rPr>
              <a:t>P. </a:t>
            </a:r>
            <a:r>
              <a:rPr lang="it-IT" sz="4000" b="1" dirty="0">
                <a:solidFill>
                  <a:schemeClr val="accent3">
                    <a:lumMod val="40000"/>
                    <a:lumOff val="60000"/>
                  </a:schemeClr>
                </a:solidFill>
                <a:latin typeface="Baskerville Old Face" panose="02020602080505020303" pitchFamily="18" charset="0"/>
              </a:rPr>
              <a:t>Pedro </a:t>
            </a:r>
            <a:r>
              <a:rPr lang="it-IT" sz="4000" b="1" dirty="0" smtClean="0">
                <a:solidFill>
                  <a:schemeClr val="accent3">
                    <a:lumMod val="40000"/>
                    <a:lumOff val="60000"/>
                  </a:schemeClr>
                </a:solidFill>
                <a:latin typeface="Baskerville Old Face" panose="02020602080505020303" pitchFamily="18" charset="0"/>
              </a:rPr>
              <a:t/>
            </a:r>
            <a:br>
              <a:rPr lang="it-IT" sz="4000" b="1" dirty="0" smtClean="0">
                <a:solidFill>
                  <a:schemeClr val="accent3">
                    <a:lumMod val="40000"/>
                    <a:lumOff val="60000"/>
                  </a:schemeClr>
                </a:solidFill>
                <a:latin typeface="Baskerville Old Face" panose="02020602080505020303" pitchFamily="18" charset="0"/>
              </a:rPr>
            </a:br>
            <a:r>
              <a:rPr lang="it-IT" sz="4000" b="1" dirty="0" err="1" smtClean="0">
                <a:solidFill>
                  <a:schemeClr val="accent3">
                    <a:lumMod val="40000"/>
                    <a:lumOff val="60000"/>
                  </a:schemeClr>
                </a:solidFill>
                <a:latin typeface="Baskerville Old Face" panose="02020602080505020303" pitchFamily="18" charset="0"/>
              </a:rPr>
              <a:t>Gomes</a:t>
            </a:r>
            <a:r>
              <a:rPr lang="it-IT" sz="4000" b="1" dirty="0" smtClean="0">
                <a:solidFill>
                  <a:schemeClr val="accent3">
                    <a:lumMod val="40000"/>
                    <a:lumOff val="60000"/>
                  </a:schemeClr>
                </a:solidFill>
                <a:latin typeface="Baskerville Old Face" panose="02020602080505020303" pitchFamily="18" charset="0"/>
              </a:rPr>
              <a:t> </a:t>
            </a:r>
            <a:r>
              <a:rPr lang="it-IT" sz="4000" b="1" dirty="0" err="1">
                <a:solidFill>
                  <a:schemeClr val="accent3">
                    <a:lumMod val="40000"/>
                    <a:lumOff val="60000"/>
                  </a:schemeClr>
                </a:solidFill>
                <a:latin typeface="Baskerville Old Face" panose="02020602080505020303" pitchFamily="18" charset="0"/>
              </a:rPr>
              <a:t>Bezerra</a:t>
            </a:r>
            <a:endParaRPr lang="it-IT" sz="3800" dirty="0">
              <a:solidFill>
                <a:schemeClr val="accent3">
                  <a:lumMod val="40000"/>
                  <a:lumOff val="60000"/>
                </a:schemeClr>
              </a:solidFill>
              <a:latin typeface="Baskerville Old Face" panose="02020602080505020303" pitchFamily="18" charset="0"/>
            </a:endParaRPr>
          </a:p>
        </p:txBody>
      </p:sp>
      <p:sp>
        <p:nvSpPr>
          <p:cNvPr id="3" name="Sottotitolo 2"/>
          <p:cNvSpPr>
            <a:spLocks noGrp="1"/>
          </p:cNvSpPr>
          <p:nvPr>
            <p:ph type="subTitle" idx="1"/>
          </p:nvPr>
        </p:nvSpPr>
        <p:spPr>
          <a:xfrm>
            <a:off x="755576" y="3501008"/>
            <a:ext cx="7632848" cy="2520280"/>
          </a:xfrm>
        </p:spPr>
        <p:txBody>
          <a:bodyPr>
            <a:normAutofit/>
          </a:bodyPr>
          <a:lstStyle/>
          <a:p>
            <a:pPr algn="just"/>
            <a:r>
              <a:rPr lang="it-IT" sz="2100" b="1" dirty="0"/>
              <a:t>49 anni,</a:t>
            </a:r>
            <a:r>
              <a:rPr lang="it-IT" sz="2100" dirty="0"/>
              <a:t> è stato trovato ucciso nella casa canonica a </a:t>
            </a:r>
            <a:r>
              <a:rPr lang="it-IT" sz="2100" dirty="0" err="1"/>
              <a:t>Borborema</a:t>
            </a:r>
            <a:r>
              <a:rPr lang="it-IT" sz="2100" dirty="0"/>
              <a:t>, nello stato brasiliano di </a:t>
            </a:r>
            <a:r>
              <a:rPr lang="it-IT" sz="2100" dirty="0" err="1"/>
              <a:t>Paraibo</a:t>
            </a:r>
            <a:r>
              <a:rPr lang="it-IT" sz="2100" dirty="0"/>
              <a:t>, la mattina del 24 agosto, il crimine sarebbe quindi avvenuto la sera precedente o la notte. Il corpo del sacerdote, avvolto in un lenzuolo, è stato trafitto da almeno 29 coltellate. Non sono stati trovati segni di effrazione e non è stato rubato niente, la sua automobile è stata ritrovata abbandonata in una zona rurale, ad una quindicina di chilometri dal luogo del delitto.</a:t>
            </a:r>
            <a:endParaRPr lang="it-IT" sz="2100" dirty="0">
              <a:latin typeface="Arial" panose="020B0604020202020204" pitchFamily="34" charset="0"/>
              <a:cs typeface="Arial" panose="020B0604020202020204" pitchFamily="34" charset="0"/>
            </a:endParaRPr>
          </a:p>
        </p:txBody>
      </p:sp>
      <p:sp>
        <p:nvSpPr>
          <p:cNvPr id="7" name="CasellaDiTesto 6"/>
          <p:cNvSpPr txBox="1"/>
          <p:nvPr/>
        </p:nvSpPr>
        <p:spPr>
          <a:xfrm>
            <a:off x="4860032" y="620688"/>
            <a:ext cx="3456384" cy="707886"/>
          </a:xfrm>
          <a:prstGeom prst="rect">
            <a:avLst/>
          </a:prstGeom>
          <a:noFill/>
        </p:spPr>
        <p:txBody>
          <a:bodyPr wrap="square" rtlCol="0">
            <a:spAutoFit/>
          </a:bodyPr>
          <a:lstStyle/>
          <a:p>
            <a:pPr algn="r"/>
            <a:r>
              <a:rPr lang="it-IT" dirty="0" smtClean="0">
                <a:solidFill>
                  <a:schemeClr val="accent3">
                    <a:lumMod val="20000"/>
                    <a:lumOff val="80000"/>
                  </a:schemeClr>
                </a:solidFill>
                <a:latin typeface="Georgia" panose="02040502050405020303" pitchFamily="18" charset="0"/>
              </a:rPr>
              <a:t>24 agosto 2017</a:t>
            </a:r>
          </a:p>
          <a:p>
            <a:pPr algn="r"/>
            <a:r>
              <a:rPr lang="it-IT" sz="2200" b="1" dirty="0" smtClean="0">
                <a:solidFill>
                  <a:schemeClr val="accent3">
                    <a:lumMod val="20000"/>
                    <a:lumOff val="80000"/>
                  </a:schemeClr>
                </a:solidFill>
                <a:latin typeface="Georgia" panose="02040502050405020303" pitchFamily="18" charset="0"/>
              </a:rPr>
              <a:t>BRASILE</a:t>
            </a:r>
            <a:endParaRPr lang="it-IT" sz="2200" b="1" dirty="0">
              <a:solidFill>
                <a:schemeClr val="accent3">
                  <a:lumMod val="20000"/>
                  <a:lumOff val="80000"/>
                </a:schemeClr>
              </a:solidFill>
              <a:latin typeface="Georgia" panose="02040502050405020303" pitchFamily="18" charset="0"/>
            </a:endParaRPr>
          </a:p>
        </p:txBody>
      </p:sp>
      <p:pic>
        <p:nvPicPr>
          <p:cNvPr id="13314" name="Picture 2" descr="Risultati immagini per Pedro Gomes Bezerra">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987" r="18749"/>
          <a:stretch/>
        </p:blipFill>
        <p:spPr bwMode="auto">
          <a:xfrm>
            <a:off x="251520" y="313787"/>
            <a:ext cx="304024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796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915816" y="1833181"/>
            <a:ext cx="5256584" cy="803920"/>
          </a:xfrm>
        </p:spPr>
        <p:txBody>
          <a:bodyPr/>
          <a:lstStyle/>
          <a:p>
            <a:pPr algn="r"/>
            <a:r>
              <a:rPr lang="it-IT" sz="3800" dirty="0" smtClean="0">
                <a:solidFill>
                  <a:schemeClr val="accent3">
                    <a:lumMod val="40000"/>
                    <a:lumOff val="60000"/>
                  </a:schemeClr>
                </a:solidFill>
                <a:latin typeface="Baskerville Old Face" panose="02020602080505020303" pitchFamily="18" charset="0"/>
              </a:rPr>
              <a:t>Ricardo Luna</a:t>
            </a:r>
            <a:endParaRPr lang="it-IT" sz="3800" dirty="0">
              <a:solidFill>
                <a:schemeClr val="accent3">
                  <a:lumMod val="40000"/>
                  <a:lumOff val="60000"/>
                </a:schemeClr>
              </a:solidFill>
              <a:latin typeface="Baskerville Old Face" panose="02020602080505020303" pitchFamily="18" charset="0"/>
            </a:endParaRPr>
          </a:p>
        </p:txBody>
      </p:sp>
      <p:sp>
        <p:nvSpPr>
          <p:cNvPr id="3" name="Sottotitolo 2"/>
          <p:cNvSpPr>
            <a:spLocks noGrp="1"/>
          </p:cNvSpPr>
          <p:nvPr>
            <p:ph type="subTitle" idx="1"/>
          </p:nvPr>
        </p:nvSpPr>
        <p:spPr>
          <a:xfrm>
            <a:off x="827584" y="3068960"/>
            <a:ext cx="7488832" cy="3024336"/>
          </a:xfrm>
        </p:spPr>
        <p:txBody>
          <a:bodyPr>
            <a:noAutofit/>
          </a:bodyPr>
          <a:lstStyle/>
          <a:p>
            <a:pPr algn="just"/>
            <a:r>
              <a:rPr lang="it-IT" sz="2100" dirty="0" smtClean="0"/>
              <a:t>Laico</a:t>
            </a:r>
            <a:r>
              <a:rPr lang="it-IT" sz="2100" dirty="0"/>
              <a:t>, 29 anni, guardiano della parrocchia </a:t>
            </a:r>
            <a:r>
              <a:rPr lang="it-IT" sz="2100" dirty="0" err="1"/>
              <a:t>Virgen</a:t>
            </a:r>
            <a:r>
              <a:rPr lang="it-IT" sz="2100" dirty="0"/>
              <a:t> </a:t>
            </a:r>
            <a:r>
              <a:rPr lang="it-IT" sz="2100" dirty="0" err="1"/>
              <a:t>Immaculada</a:t>
            </a:r>
            <a:r>
              <a:rPr lang="it-IT" sz="2100" dirty="0"/>
              <a:t>, del collegio e del centro annessi, nel quartiere Villa Soldati di Buenos Aires (Argentina), è stato ucciso il 23 agosto con un colpo di arma da fuoco alla testa. Molto probabilmente gli autori del crimine erano una banda di adolescenti, che lo avevano minacciato di morte nei giorni precedenti in quanto più volte aveva impedito loro di compiere furti. Lo hanno ucciso senza rubare niente. Ricardo, che svolgeva questo lavoro da quattro anni, era amato e rispettato. Era sposato e aveva tre figli.</a:t>
            </a:r>
            <a:endParaRPr lang="it-IT" sz="2100" dirty="0">
              <a:latin typeface="Arial" panose="020B0604020202020204" pitchFamily="34" charset="0"/>
              <a:cs typeface="Arial" panose="020B0604020202020204" pitchFamily="34" charset="0"/>
            </a:endParaRPr>
          </a:p>
        </p:txBody>
      </p:sp>
      <p:sp>
        <p:nvSpPr>
          <p:cNvPr id="7" name="CasellaDiTesto 6"/>
          <p:cNvSpPr txBox="1"/>
          <p:nvPr/>
        </p:nvSpPr>
        <p:spPr>
          <a:xfrm>
            <a:off x="4355976" y="764704"/>
            <a:ext cx="3960440" cy="707886"/>
          </a:xfrm>
          <a:prstGeom prst="rect">
            <a:avLst/>
          </a:prstGeom>
          <a:noFill/>
        </p:spPr>
        <p:txBody>
          <a:bodyPr wrap="square" rtlCol="0">
            <a:spAutoFit/>
          </a:bodyPr>
          <a:lstStyle/>
          <a:p>
            <a:pPr algn="r"/>
            <a:r>
              <a:rPr lang="it-IT" sz="2000" dirty="0" smtClean="0">
                <a:solidFill>
                  <a:schemeClr val="accent3">
                    <a:lumMod val="20000"/>
                    <a:lumOff val="80000"/>
                  </a:schemeClr>
                </a:solidFill>
                <a:latin typeface="Georgia" panose="02040502050405020303" pitchFamily="18" charset="0"/>
              </a:rPr>
              <a:t>23 agosto 2017</a:t>
            </a:r>
          </a:p>
          <a:p>
            <a:pPr algn="r"/>
            <a:r>
              <a:rPr lang="it-IT" sz="2000" b="1" dirty="0" smtClean="0">
                <a:solidFill>
                  <a:schemeClr val="accent3">
                    <a:lumMod val="20000"/>
                    <a:lumOff val="80000"/>
                  </a:schemeClr>
                </a:solidFill>
                <a:latin typeface="Georgia" panose="02040502050405020303" pitchFamily="18" charset="0"/>
              </a:rPr>
              <a:t>ARGENTINA</a:t>
            </a:r>
            <a:endParaRPr lang="it-IT" sz="2000" b="1" dirty="0">
              <a:solidFill>
                <a:schemeClr val="accent3">
                  <a:lumMod val="20000"/>
                  <a:lumOff val="80000"/>
                </a:schemeClr>
              </a:solidFill>
              <a:latin typeface="Georgia" panose="02040502050405020303" pitchFamily="18" charset="0"/>
            </a:endParaRPr>
          </a:p>
        </p:txBody>
      </p:sp>
      <p:pic>
        <p:nvPicPr>
          <p:cNvPr id="14338" name="Picture 2" descr="Risultati immagini per bandiera argentin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82" y="476672"/>
            <a:ext cx="3238500"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567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63208" y="1944940"/>
            <a:ext cx="5256584" cy="803920"/>
          </a:xfrm>
        </p:spPr>
        <p:txBody>
          <a:bodyPr/>
          <a:lstStyle/>
          <a:p>
            <a:pPr algn="r"/>
            <a:r>
              <a:rPr lang="it-IT" sz="4000" b="1" dirty="0" smtClean="0">
                <a:solidFill>
                  <a:schemeClr val="accent3">
                    <a:lumMod val="40000"/>
                    <a:lumOff val="60000"/>
                  </a:schemeClr>
                </a:solidFill>
                <a:latin typeface="Baskerville Old Face" panose="02020602080505020303" pitchFamily="18" charset="0"/>
                <a:ea typeface="Arial Unicode MS" panose="020B0604020202020204" pitchFamily="34" charset="-128"/>
                <a:cs typeface="Arial Unicode MS" panose="020B0604020202020204" pitchFamily="34" charset="-128"/>
              </a:rPr>
              <a:t>Don </a:t>
            </a:r>
            <a:r>
              <a:rPr lang="it-IT" sz="4000" b="1" dirty="0" err="1">
                <a:solidFill>
                  <a:schemeClr val="accent3">
                    <a:lumMod val="40000"/>
                    <a:lumOff val="60000"/>
                  </a:schemeClr>
                </a:solidFill>
                <a:latin typeface="Baskerville Old Face" panose="02020602080505020303" pitchFamily="18" charset="0"/>
                <a:ea typeface="Arial Unicode MS" panose="020B0604020202020204" pitchFamily="34" charset="-128"/>
                <a:cs typeface="Arial Unicode MS" panose="020B0604020202020204" pitchFamily="34" charset="-128"/>
              </a:rPr>
              <a:t>Cyriacus</a:t>
            </a:r>
            <a:r>
              <a:rPr lang="it-IT" sz="4000" b="1" dirty="0">
                <a:solidFill>
                  <a:schemeClr val="accent3">
                    <a:lumMod val="40000"/>
                    <a:lumOff val="60000"/>
                  </a:schemeClr>
                </a:solidFill>
                <a:latin typeface="Baskerville Old Face" panose="02020602080505020303" pitchFamily="18" charset="0"/>
                <a:ea typeface="Arial Unicode MS" panose="020B0604020202020204" pitchFamily="34" charset="-128"/>
                <a:cs typeface="Arial Unicode MS" panose="020B0604020202020204" pitchFamily="34" charset="-128"/>
              </a:rPr>
              <a:t> </a:t>
            </a:r>
            <a:r>
              <a:rPr lang="it-IT" sz="4000" b="1" dirty="0" err="1">
                <a:solidFill>
                  <a:schemeClr val="accent3">
                    <a:lumMod val="40000"/>
                    <a:lumOff val="60000"/>
                  </a:schemeClr>
                </a:solidFill>
                <a:latin typeface="Baskerville Old Face" panose="02020602080505020303" pitchFamily="18" charset="0"/>
                <a:ea typeface="Arial Unicode MS" panose="020B0604020202020204" pitchFamily="34" charset="-128"/>
                <a:cs typeface="Arial Unicode MS" panose="020B0604020202020204" pitchFamily="34" charset="-128"/>
              </a:rPr>
              <a:t>Onunkwo</a:t>
            </a:r>
            <a:endParaRPr lang="it-IT" sz="3800" dirty="0">
              <a:solidFill>
                <a:schemeClr val="accent3">
                  <a:lumMod val="40000"/>
                  <a:lumOff val="60000"/>
                </a:schemeClr>
              </a:solidFill>
              <a:latin typeface="Baskerville Old Face" panose="02020602080505020303" pitchFamily="18" charset="0"/>
              <a:ea typeface="Arial Unicode MS" panose="020B0604020202020204" pitchFamily="34" charset="-128"/>
              <a:cs typeface="Arial Unicode MS" panose="020B0604020202020204" pitchFamily="34" charset="-128"/>
            </a:endParaRPr>
          </a:p>
        </p:txBody>
      </p:sp>
      <p:sp>
        <p:nvSpPr>
          <p:cNvPr id="3" name="Sottotitolo 2"/>
          <p:cNvSpPr>
            <a:spLocks noGrp="1"/>
          </p:cNvSpPr>
          <p:nvPr>
            <p:ph type="subTitle" idx="1"/>
          </p:nvPr>
        </p:nvSpPr>
        <p:spPr>
          <a:xfrm>
            <a:off x="768946" y="3356992"/>
            <a:ext cx="7560840" cy="2736304"/>
          </a:xfrm>
        </p:spPr>
        <p:txBody>
          <a:bodyPr>
            <a:noAutofit/>
          </a:bodyPr>
          <a:lstStyle/>
          <a:p>
            <a:pPr algn="just"/>
            <a:r>
              <a:rPr lang="it-IT" sz="1900" dirty="0" smtClean="0"/>
              <a:t>Rapito </a:t>
            </a:r>
            <a:r>
              <a:rPr lang="it-IT" sz="1900" dirty="0"/>
              <a:t>e ucciso nello Stato di Imo, nel sud della </a:t>
            </a:r>
            <a:r>
              <a:rPr lang="it-IT" sz="1900" dirty="0" smtClean="0"/>
              <a:t>Nigeria mentre si </a:t>
            </a:r>
            <a:r>
              <a:rPr lang="it-IT" sz="1900" dirty="0"/>
              <a:t>stava recando nel suo villaggio natale, </a:t>
            </a:r>
            <a:r>
              <a:rPr lang="it-IT" sz="1900" dirty="0" err="1"/>
              <a:t>Osina</a:t>
            </a:r>
            <a:r>
              <a:rPr lang="it-IT" sz="1900" dirty="0"/>
              <a:t>, per partecipare al funerale del padre. Il corpo del sacerdote è stato rinvenuto il 2 settembre nei pressi del villaggio di </a:t>
            </a:r>
            <a:r>
              <a:rPr lang="it-IT" sz="1900" dirty="0" err="1"/>
              <a:t>Omuma</a:t>
            </a:r>
            <a:r>
              <a:rPr lang="it-IT" sz="1900" dirty="0"/>
              <a:t>, senza ferite di armi da fuoco o da taglio. </a:t>
            </a:r>
            <a:r>
              <a:rPr lang="it-IT" sz="1900" dirty="0" smtClean="0"/>
              <a:t/>
            </a:r>
            <a:br>
              <a:rPr lang="it-IT" sz="1900" dirty="0" smtClean="0"/>
            </a:br>
            <a:r>
              <a:rPr lang="it-IT" sz="1900" dirty="0" smtClean="0"/>
              <a:t>Nei </a:t>
            </a:r>
            <a:r>
              <a:rPr lang="it-IT" sz="1900" dirty="0"/>
              <a:t>giorni seguenti la polizia ha arrestato sei membri di una banda dedita alle rapine stradali. I criminali hanno confessato di essere responsabili del rapimento di p. </a:t>
            </a:r>
            <a:r>
              <a:rPr lang="it-IT" sz="1900" dirty="0" err="1"/>
              <a:t>Onunkwo</a:t>
            </a:r>
            <a:r>
              <a:rPr lang="it-IT" sz="1900" dirty="0"/>
              <a:t>, al fine di estorcere denaro alla famiglia e alla Chiesa. </a:t>
            </a:r>
            <a:r>
              <a:rPr lang="it-IT" sz="1900" dirty="0" smtClean="0"/>
              <a:t>Il </a:t>
            </a:r>
            <a:r>
              <a:rPr lang="it-IT" sz="1900" dirty="0"/>
              <a:t>sacerdote è morto soffocato, perché i criminali gli hanno tappato la bocca e il naso con del cellophane.</a:t>
            </a:r>
            <a:r>
              <a:rPr lang="it-IT" sz="2000" dirty="0"/>
              <a:t/>
            </a:r>
            <a:br>
              <a:rPr lang="it-IT" sz="2000" dirty="0"/>
            </a:br>
            <a:endParaRPr lang="it-IT" sz="1900" dirty="0">
              <a:latin typeface="Arial" panose="020B0604020202020204" pitchFamily="34" charset="0"/>
              <a:cs typeface="Arial" panose="020B0604020202020204" pitchFamily="34" charset="0"/>
            </a:endParaRPr>
          </a:p>
        </p:txBody>
      </p:sp>
      <p:sp>
        <p:nvSpPr>
          <p:cNvPr id="7" name="CasellaDiTesto 6"/>
          <p:cNvSpPr txBox="1"/>
          <p:nvPr/>
        </p:nvSpPr>
        <p:spPr>
          <a:xfrm>
            <a:off x="4860032" y="836712"/>
            <a:ext cx="3456384" cy="707886"/>
          </a:xfrm>
          <a:prstGeom prst="rect">
            <a:avLst/>
          </a:prstGeom>
          <a:noFill/>
        </p:spPr>
        <p:txBody>
          <a:bodyPr wrap="square" rtlCol="0">
            <a:spAutoFit/>
          </a:bodyPr>
          <a:lstStyle/>
          <a:p>
            <a:pPr algn="r"/>
            <a:r>
              <a:rPr lang="it-IT" sz="2000" dirty="0" smtClean="0">
                <a:solidFill>
                  <a:schemeClr val="accent3">
                    <a:lumMod val="20000"/>
                    <a:lumOff val="80000"/>
                  </a:schemeClr>
                </a:solidFill>
                <a:latin typeface="Georgia" panose="02040502050405020303" pitchFamily="18" charset="0"/>
              </a:rPr>
              <a:t>1 settembre 2017</a:t>
            </a:r>
            <a:endParaRPr lang="it-IT" sz="2000" dirty="0">
              <a:solidFill>
                <a:schemeClr val="accent3">
                  <a:lumMod val="20000"/>
                  <a:lumOff val="80000"/>
                </a:schemeClr>
              </a:solidFill>
              <a:latin typeface="Georgia" panose="02040502050405020303" pitchFamily="18" charset="0"/>
            </a:endParaRPr>
          </a:p>
          <a:p>
            <a:pPr algn="r"/>
            <a:r>
              <a:rPr lang="it-IT" sz="2000" b="1" dirty="0" smtClean="0">
                <a:solidFill>
                  <a:schemeClr val="accent3">
                    <a:lumMod val="20000"/>
                    <a:lumOff val="80000"/>
                  </a:schemeClr>
                </a:solidFill>
                <a:latin typeface="Georgia" panose="02040502050405020303" pitchFamily="18" charset="0"/>
              </a:rPr>
              <a:t>NIGERIA</a:t>
            </a:r>
            <a:endParaRPr lang="it-IT" sz="2000" b="1" dirty="0">
              <a:solidFill>
                <a:schemeClr val="accent3">
                  <a:lumMod val="20000"/>
                  <a:lumOff val="80000"/>
                </a:schemeClr>
              </a:solidFill>
              <a:latin typeface="Georgia" panose="02040502050405020303" pitchFamily="18" charset="0"/>
            </a:endParaRPr>
          </a:p>
        </p:txBody>
      </p:sp>
      <p:pic>
        <p:nvPicPr>
          <p:cNvPr id="15362" name="Picture 2" descr="Risultati immagini per don Cyriacus Onunkwo">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85" r="19156"/>
          <a:stretch/>
        </p:blipFill>
        <p:spPr bwMode="auto">
          <a:xfrm>
            <a:off x="429728" y="443663"/>
            <a:ext cx="2448272" cy="2201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851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2060848"/>
            <a:ext cx="5256584" cy="803920"/>
          </a:xfrm>
        </p:spPr>
        <p:txBody>
          <a:bodyPr/>
          <a:lstStyle/>
          <a:p>
            <a:pPr algn="r"/>
            <a:r>
              <a:rPr lang="it-IT" sz="4000" b="1" dirty="0" smtClean="0">
                <a:solidFill>
                  <a:schemeClr val="accent3">
                    <a:lumMod val="40000"/>
                    <a:lumOff val="60000"/>
                  </a:schemeClr>
                </a:solidFill>
                <a:latin typeface="Baskerville Old Face" panose="02020602080505020303" pitchFamily="18" charset="0"/>
              </a:rPr>
              <a:t>P.  Abelardo </a:t>
            </a:r>
            <a:r>
              <a:rPr lang="it-IT" sz="4000" b="1" dirty="0">
                <a:solidFill>
                  <a:schemeClr val="accent3">
                    <a:lumMod val="40000"/>
                    <a:lumOff val="60000"/>
                  </a:schemeClr>
                </a:solidFill>
                <a:latin typeface="Baskerville Old Face" panose="02020602080505020303" pitchFamily="18" charset="0"/>
              </a:rPr>
              <a:t>Antonio </a:t>
            </a:r>
            <a:r>
              <a:rPr lang="it-IT" sz="4000" b="1" dirty="0" err="1">
                <a:solidFill>
                  <a:schemeClr val="accent3">
                    <a:lumMod val="40000"/>
                    <a:lumOff val="60000"/>
                  </a:schemeClr>
                </a:solidFill>
                <a:latin typeface="Baskerville Old Face" panose="02020602080505020303" pitchFamily="18" charset="0"/>
              </a:rPr>
              <a:t>Muñoz</a:t>
            </a:r>
            <a:r>
              <a:rPr lang="it-IT" sz="4000" b="1" dirty="0">
                <a:solidFill>
                  <a:schemeClr val="accent3">
                    <a:lumMod val="40000"/>
                    <a:lumOff val="60000"/>
                  </a:schemeClr>
                </a:solidFill>
                <a:latin typeface="Baskerville Old Face" panose="02020602080505020303" pitchFamily="18" charset="0"/>
              </a:rPr>
              <a:t> </a:t>
            </a:r>
            <a:r>
              <a:rPr lang="it-IT" sz="4000" b="1" dirty="0" err="1">
                <a:solidFill>
                  <a:schemeClr val="accent3">
                    <a:lumMod val="40000"/>
                    <a:lumOff val="60000"/>
                  </a:schemeClr>
                </a:solidFill>
                <a:latin typeface="Baskerville Old Face" panose="02020602080505020303" pitchFamily="18" charset="0"/>
              </a:rPr>
              <a:t>Sánchez</a:t>
            </a:r>
            <a:endParaRPr lang="it-IT" sz="3800" dirty="0">
              <a:solidFill>
                <a:schemeClr val="accent3">
                  <a:lumMod val="40000"/>
                  <a:lumOff val="60000"/>
                </a:schemeClr>
              </a:solidFill>
              <a:latin typeface="Baskerville Old Face" panose="02020602080505020303" pitchFamily="18" charset="0"/>
            </a:endParaRPr>
          </a:p>
        </p:txBody>
      </p:sp>
      <p:sp>
        <p:nvSpPr>
          <p:cNvPr id="3" name="Sottotitolo 2"/>
          <p:cNvSpPr>
            <a:spLocks noGrp="1"/>
          </p:cNvSpPr>
          <p:nvPr>
            <p:ph type="subTitle" idx="1"/>
          </p:nvPr>
        </p:nvSpPr>
        <p:spPr>
          <a:xfrm>
            <a:off x="731532" y="3429000"/>
            <a:ext cx="7560840" cy="2520280"/>
          </a:xfrm>
        </p:spPr>
        <p:txBody>
          <a:bodyPr>
            <a:noAutofit/>
          </a:bodyPr>
          <a:lstStyle/>
          <a:p>
            <a:pPr algn="just"/>
            <a:r>
              <a:rPr lang="it-IT" sz="2100" dirty="0"/>
              <a:t>E' stato ucciso il 3 ottobre, durante un tentativo di furto, nel quartiere San Antonio a Rionegro, sulla strada principale che porta a La </a:t>
            </a:r>
            <a:r>
              <a:rPr lang="it-IT" sz="2100" dirty="0" err="1"/>
              <a:t>Ceja</a:t>
            </a:r>
            <a:r>
              <a:rPr lang="it-IT" sz="2100" dirty="0"/>
              <a:t> (Colombia), </a:t>
            </a:r>
            <a:r>
              <a:rPr lang="it-IT" sz="2100" dirty="0" smtClean="0"/>
              <a:t>all’età di 41 </a:t>
            </a:r>
            <a:r>
              <a:rPr lang="it-IT" sz="2100" dirty="0"/>
              <a:t>anni. Due criminali hanno affrontato il sacerdote, che scendeva da un taxi per andare a visitare alcuni parenti, intimandogli di consegnare la sua borsa, dove pensavano ci fosse del denaro. Al rifiuto del sacerdote hanno sparato diverse volte, causandone la morte.</a:t>
            </a:r>
            <a:endParaRPr lang="it-IT" sz="2100" dirty="0">
              <a:latin typeface="Arial" panose="020B0604020202020204" pitchFamily="34" charset="0"/>
              <a:cs typeface="Arial" panose="020B0604020202020204" pitchFamily="34" charset="0"/>
            </a:endParaRPr>
          </a:p>
        </p:txBody>
      </p:sp>
      <p:sp>
        <p:nvSpPr>
          <p:cNvPr id="7" name="CasellaDiTesto 6"/>
          <p:cNvSpPr txBox="1"/>
          <p:nvPr/>
        </p:nvSpPr>
        <p:spPr>
          <a:xfrm>
            <a:off x="4225732" y="620688"/>
            <a:ext cx="4104456" cy="707886"/>
          </a:xfrm>
          <a:prstGeom prst="rect">
            <a:avLst/>
          </a:prstGeom>
          <a:noFill/>
        </p:spPr>
        <p:txBody>
          <a:bodyPr wrap="square" rtlCol="0">
            <a:spAutoFit/>
          </a:bodyPr>
          <a:lstStyle/>
          <a:p>
            <a:pPr algn="r"/>
            <a:r>
              <a:rPr lang="it-IT" sz="2000" dirty="0" smtClean="0">
                <a:solidFill>
                  <a:schemeClr val="accent3">
                    <a:lumMod val="20000"/>
                    <a:lumOff val="80000"/>
                  </a:schemeClr>
                </a:solidFill>
                <a:latin typeface="Georgia" panose="02040502050405020303" pitchFamily="18" charset="0"/>
              </a:rPr>
              <a:t>3 ottobre 2017</a:t>
            </a:r>
          </a:p>
          <a:p>
            <a:pPr algn="r"/>
            <a:r>
              <a:rPr lang="it-IT" sz="2000" b="1" dirty="0" smtClean="0">
                <a:solidFill>
                  <a:schemeClr val="accent3">
                    <a:lumMod val="20000"/>
                    <a:lumOff val="80000"/>
                  </a:schemeClr>
                </a:solidFill>
                <a:latin typeface="Georgia" panose="02040502050405020303" pitchFamily="18" charset="0"/>
              </a:rPr>
              <a:t>COLOMBIA</a:t>
            </a:r>
            <a:endParaRPr lang="it-IT" sz="2000" b="1" dirty="0">
              <a:solidFill>
                <a:schemeClr val="accent3">
                  <a:lumMod val="20000"/>
                  <a:lumOff val="80000"/>
                </a:schemeClr>
              </a:solidFill>
              <a:latin typeface="Georgia" panose="02040502050405020303" pitchFamily="18" charset="0"/>
            </a:endParaRPr>
          </a:p>
        </p:txBody>
      </p:sp>
      <p:pic>
        <p:nvPicPr>
          <p:cNvPr id="16388" name="Picture 4" descr="Risultati immagini per don sacerdote Abelardo Antonio Muñoz Sánchez">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0701"/>
            <a:ext cx="2376264" cy="332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858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907704" y="1988840"/>
            <a:ext cx="6264696" cy="803920"/>
          </a:xfrm>
        </p:spPr>
        <p:txBody>
          <a:bodyPr/>
          <a:lstStyle/>
          <a:p>
            <a:pPr algn="r"/>
            <a:r>
              <a:rPr lang="it-IT" sz="3200" b="1" dirty="0">
                <a:solidFill>
                  <a:schemeClr val="accent3">
                    <a:lumMod val="40000"/>
                    <a:lumOff val="60000"/>
                  </a:schemeClr>
                </a:solidFill>
                <a:latin typeface="Baskerville Old Face" panose="02020602080505020303" pitchFamily="18" charset="0"/>
              </a:rPr>
              <a:t>Suor </a:t>
            </a:r>
            <a:r>
              <a:rPr lang="it-IT" sz="3200" b="1" dirty="0" err="1">
                <a:solidFill>
                  <a:schemeClr val="accent3">
                    <a:lumMod val="40000"/>
                    <a:lumOff val="60000"/>
                  </a:schemeClr>
                </a:solidFill>
                <a:latin typeface="Baskerville Old Face" panose="02020602080505020303" pitchFamily="18" charset="0"/>
              </a:rPr>
              <a:t>Ruvadiki</a:t>
            </a:r>
            <a:r>
              <a:rPr lang="it-IT" sz="3200" b="1" dirty="0">
                <a:solidFill>
                  <a:schemeClr val="accent3">
                    <a:lumMod val="40000"/>
                    <a:lumOff val="60000"/>
                  </a:schemeClr>
                </a:solidFill>
                <a:latin typeface="Baskerville Old Face" panose="02020602080505020303" pitchFamily="18" charset="0"/>
              </a:rPr>
              <a:t> </a:t>
            </a:r>
            <a:r>
              <a:rPr lang="it-IT" sz="3200" b="1" dirty="0" smtClean="0">
                <a:solidFill>
                  <a:schemeClr val="accent3">
                    <a:lumMod val="40000"/>
                    <a:lumOff val="60000"/>
                  </a:schemeClr>
                </a:solidFill>
                <a:latin typeface="Baskerville Old Face" panose="02020602080505020303" pitchFamily="18" charset="0"/>
              </a:rPr>
              <a:t/>
            </a:r>
            <a:br>
              <a:rPr lang="it-IT" sz="3200" b="1" dirty="0" smtClean="0">
                <a:solidFill>
                  <a:schemeClr val="accent3">
                    <a:lumMod val="40000"/>
                    <a:lumOff val="60000"/>
                  </a:schemeClr>
                </a:solidFill>
                <a:latin typeface="Baskerville Old Face" panose="02020602080505020303" pitchFamily="18" charset="0"/>
              </a:rPr>
            </a:br>
            <a:r>
              <a:rPr lang="it-IT" sz="3200" b="1" dirty="0" err="1" smtClean="0">
                <a:solidFill>
                  <a:schemeClr val="accent3">
                    <a:lumMod val="40000"/>
                    <a:lumOff val="60000"/>
                  </a:schemeClr>
                </a:solidFill>
                <a:latin typeface="Baskerville Old Face" panose="02020602080505020303" pitchFamily="18" charset="0"/>
              </a:rPr>
              <a:t>Plaxedes</a:t>
            </a:r>
            <a:r>
              <a:rPr lang="it-IT" sz="3200" b="1" dirty="0" smtClean="0">
                <a:solidFill>
                  <a:schemeClr val="accent3">
                    <a:lumMod val="40000"/>
                    <a:lumOff val="60000"/>
                  </a:schemeClr>
                </a:solidFill>
                <a:latin typeface="Baskerville Old Face" panose="02020602080505020303" pitchFamily="18" charset="0"/>
              </a:rPr>
              <a:t> </a:t>
            </a:r>
            <a:r>
              <a:rPr lang="it-IT" sz="3200" b="1" dirty="0" err="1">
                <a:solidFill>
                  <a:schemeClr val="accent3">
                    <a:lumMod val="40000"/>
                    <a:lumOff val="60000"/>
                  </a:schemeClr>
                </a:solidFill>
                <a:latin typeface="Baskerville Old Face" panose="02020602080505020303" pitchFamily="18" charset="0"/>
              </a:rPr>
              <a:t>Kamundiya</a:t>
            </a:r>
            <a:r>
              <a:rPr lang="it-IT" sz="3000" dirty="0" smtClean="0">
                <a:solidFill>
                  <a:schemeClr val="accent3">
                    <a:lumMod val="40000"/>
                    <a:lumOff val="60000"/>
                  </a:schemeClr>
                </a:solidFill>
                <a:latin typeface="Baskerville Old Face" panose="02020602080505020303" pitchFamily="18" charset="0"/>
                <a:ea typeface="Verdana"/>
                <a:cs typeface="Verdana"/>
              </a:rPr>
              <a:t> </a:t>
            </a:r>
            <a:r>
              <a:rPr lang="it-IT" sz="3000" dirty="0" smtClean="0">
                <a:solidFill>
                  <a:schemeClr val="accent3">
                    <a:lumMod val="40000"/>
                    <a:lumOff val="60000"/>
                  </a:schemeClr>
                </a:solidFill>
                <a:latin typeface="Baskerville Old Face" panose="02020602080505020303" pitchFamily="18" charset="0"/>
              </a:rPr>
              <a:t>  </a:t>
            </a:r>
            <a:endParaRPr lang="it-IT" sz="3000" dirty="0">
              <a:solidFill>
                <a:schemeClr val="accent3">
                  <a:lumMod val="40000"/>
                  <a:lumOff val="60000"/>
                </a:schemeClr>
              </a:solidFill>
              <a:latin typeface="Baskerville Old Face" panose="02020602080505020303" pitchFamily="18" charset="0"/>
            </a:endParaRPr>
          </a:p>
        </p:txBody>
      </p:sp>
      <p:sp>
        <p:nvSpPr>
          <p:cNvPr id="3" name="Sottotitolo 2"/>
          <p:cNvSpPr>
            <a:spLocks noGrp="1"/>
          </p:cNvSpPr>
          <p:nvPr>
            <p:ph type="subTitle" idx="1"/>
          </p:nvPr>
        </p:nvSpPr>
        <p:spPr>
          <a:xfrm>
            <a:off x="755576" y="3212976"/>
            <a:ext cx="7560840" cy="2520280"/>
          </a:xfrm>
        </p:spPr>
        <p:txBody>
          <a:bodyPr>
            <a:noAutofit/>
          </a:bodyPr>
          <a:lstStyle/>
          <a:p>
            <a:pPr algn="just"/>
            <a:r>
              <a:rPr lang="it-IT" sz="2000" dirty="0"/>
              <a:t>49 anni, è stata uccisa in modo brutale </a:t>
            </a:r>
            <a:r>
              <a:rPr lang="it-IT" sz="2000" dirty="0" smtClean="0"/>
              <a:t>a </a:t>
            </a:r>
            <a:r>
              <a:rPr lang="it-IT" sz="2000" dirty="0" err="1"/>
              <a:t>Mutoko</a:t>
            </a:r>
            <a:r>
              <a:rPr lang="it-IT" sz="2000" dirty="0"/>
              <a:t>, nella provincia del </a:t>
            </a:r>
            <a:r>
              <a:rPr lang="it-IT" sz="2000" dirty="0" err="1"/>
              <a:t>Mashonaland</a:t>
            </a:r>
            <a:r>
              <a:rPr lang="it-IT" sz="2000" dirty="0"/>
              <a:t> Orientale, in Zimbabwe. La polizia ha arrestato un giovane di 20 anni, che ha confessato. </a:t>
            </a:r>
            <a:r>
              <a:rPr lang="it-IT" sz="2000" dirty="0" smtClean="0"/>
              <a:t>Suor </a:t>
            </a:r>
            <a:r>
              <a:rPr lang="it-IT" sz="2000" dirty="0" err="1"/>
              <a:t>Ruvadiki</a:t>
            </a:r>
            <a:r>
              <a:rPr lang="it-IT" sz="2000" dirty="0"/>
              <a:t> </a:t>
            </a:r>
            <a:r>
              <a:rPr lang="it-IT" sz="2000" dirty="0" err="1"/>
              <a:t>Plaxedes</a:t>
            </a:r>
            <a:r>
              <a:rPr lang="it-IT" sz="2000" dirty="0"/>
              <a:t> </a:t>
            </a:r>
            <a:r>
              <a:rPr lang="it-IT" sz="2000" dirty="0" err="1"/>
              <a:t>Kamundiya</a:t>
            </a:r>
            <a:r>
              <a:rPr lang="it-IT" sz="2000" dirty="0"/>
              <a:t>, che era insegnante della </a:t>
            </a:r>
            <a:r>
              <a:rPr lang="it-IT" sz="2000" dirty="0" err="1"/>
              <a:t>Hartmann</a:t>
            </a:r>
            <a:r>
              <a:rPr lang="it-IT" sz="2000" dirty="0"/>
              <a:t> </a:t>
            </a:r>
            <a:r>
              <a:rPr lang="it-IT" sz="2000" dirty="0" smtClean="0"/>
              <a:t>House, si </a:t>
            </a:r>
            <a:r>
              <a:rPr lang="it-IT" sz="2000" dirty="0"/>
              <a:t>era recata il 22 ottobre a </a:t>
            </a:r>
            <a:r>
              <a:rPr lang="it-IT" sz="2000" dirty="0" err="1"/>
              <a:t>Mutoko</a:t>
            </a:r>
            <a:r>
              <a:rPr lang="it-IT" sz="2000" dirty="0"/>
              <a:t>, in vista di una gita scolastica del St </a:t>
            </a:r>
            <a:r>
              <a:rPr lang="it-IT" sz="2000" dirty="0" err="1"/>
              <a:t>George's</a:t>
            </a:r>
            <a:r>
              <a:rPr lang="it-IT" sz="2000" dirty="0"/>
              <a:t> College. Prima di tornare a Harare, aveva voluto raccogliersi in preghiera al Santuario di John </a:t>
            </a:r>
            <a:r>
              <a:rPr lang="it-IT" sz="2000" dirty="0" err="1"/>
              <a:t>Bradburn</a:t>
            </a:r>
            <a:r>
              <a:rPr lang="it-IT" sz="2000" dirty="0"/>
              <a:t>, dove è stata assalita, violentata e uccisa. Il corpo è stato ritrovato nelle acque della diga di </a:t>
            </a:r>
            <a:r>
              <a:rPr lang="it-IT" sz="2000" dirty="0" err="1"/>
              <a:t>Mutemwa</a:t>
            </a:r>
            <a:r>
              <a:rPr lang="it-IT" sz="2000" dirty="0"/>
              <a:t> il giorno seguente. </a:t>
            </a:r>
            <a:endParaRPr lang="it-IT" sz="2000" dirty="0">
              <a:latin typeface="Arial" panose="020B0604020202020204" pitchFamily="34" charset="0"/>
              <a:cs typeface="Arial" panose="020B0604020202020204" pitchFamily="34" charset="0"/>
            </a:endParaRPr>
          </a:p>
        </p:txBody>
      </p:sp>
      <p:sp>
        <p:nvSpPr>
          <p:cNvPr id="7" name="CasellaDiTesto 6"/>
          <p:cNvSpPr txBox="1"/>
          <p:nvPr/>
        </p:nvSpPr>
        <p:spPr>
          <a:xfrm>
            <a:off x="4211960" y="620688"/>
            <a:ext cx="4104456" cy="707886"/>
          </a:xfrm>
          <a:prstGeom prst="rect">
            <a:avLst/>
          </a:prstGeom>
          <a:noFill/>
        </p:spPr>
        <p:txBody>
          <a:bodyPr wrap="square" rtlCol="0">
            <a:spAutoFit/>
          </a:bodyPr>
          <a:lstStyle/>
          <a:p>
            <a:pPr algn="r"/>
            <a:r>
              <a:rPr lang="it-IT" dirty="0" smtClean="0">
                <a:solidFill>
                  <a:schemeClr val="accent3">
                    <a:lumMod val="20000"/>
                    <a:lumOff val="80000"/>
                  </a:schemeClr>
                </a:solidFill>
                <a:latin typeface="Georgia" panose="02040502050405020303" pitchFamily="18" charset="0"/>
              </a:rPr>
              <a:t>22 ottobre 2017</a:t>
            </a:r>
          </a:p>
          <a:p>
            <a:pPr algn="r"/>
            <a:r>
              <a:rPr lang="it-IT" sz="2000" dirty="0">
                <a:solidFill>
                  <a:schemeClr val="accent3">
                    <a:lumMod val="20000"/>
                    <a:lumOff val="80000"/>
                  </a:schemeClr>
                </a:solidFill>
                <a:latin typeface="Georgia" panose="02040502050405020303" pitchFamily="18" charset="0"/>
              </a:rPr>
              <a:t> </a:t>
            </a:r>
            <a:r>
              <a:rPr lang="it-IT" sz="2200" b="1" dirty="0" smtClean="0">
                <a:solidFill>
                  <a:schemeClr val="accent3">
                    <a:lumMod val="20000"/>
                    <a:lumOff val="80000"/>
                  </a:schemeClr>
                </a:solidFill>
                <a:latin typeface="Georgia" panose="02040502050405020303" pitchFamily="18" charset="0"/>
              </a:rPr>
              <a:t>ZIMBABWE</a:t>
            </a:r>
          </a:p>
        </p:txBody>
      </p:sp>
      <p:pic>
        <p:nvPicPr>
          <p:cNvPr id="17410" name="Picture 2" descr="Risultati immagini per Suor Ruvadiki Plaxedes Kamundiy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2880320"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861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19672" y="2060848"/>
            <a:ext cx="6480720" cy="803920"/>
          </a:xfrm>
        </p:spPr>
        <p:txBody>
          <a:bodyPr/>
          <a:lstStyle/>
          <a:p>
            <a:pPr algn="r"/>
            <a:r>
              <a:rPr lang="it-IT" sz="4000" b="1" dirty="0">
                <a:solidFill>
                  <a:schemeClr val="accent3">
                    <a:lumMod val="40000"/>
                    <a:lumOff val="60000"/>
                  </a:schemeClr>
                </a:solidFill>
                <a:latin typeface="Baskerville Old Face" panose="02020602080505020303" pitchFamily="18" charset="0"/>
              </a:rPr>
              <a:t>Don Evans </a:t>
            </a:r>
            <a:r>
              <a:rPr lang="it-IT" sz="4000" b="1" dirty="0" smtClean="0">
                <a:solidFill>
                  <a:schemeClr val="accent3">
                    <a:lumMod val="40000"/>
                    <a:lumOff val="60000"/>
                  </a:schemeClr>
                </a:solidFill>
                <a:latin typeface="Baskerville Old Face" panose="02020602080505020303" pitchFamily="18" charset="0"/>
              </a:rPr>
              <a:t/>
            </a:r>
            <a:br>
              <a:rPr lang="it-IT" sz="4000" b="1" dirty="0" smtClean="0">
                <a:solidFill>
                  <a:schemeClr val="accent3">
                    <a:lumMod val="40000"/>
                    <a:lumOff val="60000"/>
                  </a:schemeClr>
                </a:solidFill>
                <a:latin typeface="Baskerville Old Face" panose="02020602080505020303" pitchFamily="18" charset="0"/>
              </a:rPr>
            </a:br>
            <a:r>
              <a:rPr lang="it-IT" sz="4000" b="1" dirty="0" err="1" smtClean="0">
                <a:solidFill>
                  <a:schemeClr val="accent3">
                    <a:lumMod val="40000"/>
                    <a:lumOff val="60000"/>
                  </a:schemeClr>
                </a:solidFill>
                <a:latin typeface="Baskerville Old Face" panose="02020602080505020303" pitchFamily="18" charset="0"/>
              </a:rPr>
              <a:t>Juma</a:t>
            </a:r>
            <a:r>
              <a:rPr lang="it-IT" sz="4000" b="1" dirty="0" smtClean="0">
                <a:solidFill>
                  <a:schemeClr val="accent3">
                    <a:lumMod val="40000"/>
                    <a:lumOff val="60000"/>
                  </a:schemeClr>
                </a:solidFill>
                <a:latin typeface="Baskerville Old Face" panose="02020602080505020303" pitchFamily="18" charset="0"/>
              </a:rPr>
              <a:t> </a:t>
            </a:r>
            <a:r>
              <a:rPr lang="it-IT" sz="4000" b="1" dirty="0" err="1">
                <a:solidFill>
                  <a:schemeClr val="accent3">
                    <a:lumMod val="40000"/>
                    <a:lumOff val="60000"/>
                  </a:schemeClr>
                </a:solidFill>
                <a:latin typeface="Baskerville Old Face" panose="02020602080505020303" pitchFamily="18" charset="0"/>
              </a:rPr>
              <a:t>Oduor</a:t>
            </a:r>
            <a:endParaRPr lang="it-IT" sz="3800" dirty="0">
              <a:solidFill>
                <a:schemeClr val="accent3">
                  <a:lumMod val="40000"/>
                  <a:lumOff val="60000"/>
                </a:schemeClr>
              </a:solidFill>
              <a:latin typeface="Baskerville Old Face" panose="02020602080505020303" pitchFamily="18" charset="0"/>
            </a:endParaRPr>
          </a:p>
        </p:txBody>
      </p:sp>
      <p:sp>
        <p:nvSpPr>
          <p:cNvPr id="3" name="Sottotitolo 2"/>
          <p:cNvSpPr>
            <a:spLocks noGrp="1"/>
          </p:cNvSpPr>
          <p:nvPr>
            <p:ph type="subTitle" idx="1"/>
          </p:nvPr>
        </p:nvSpPr>
        <p:spPr>
          <a:xfrm>
            <a:off x="755576" y="3501008"/>
            <a:ext cx="7632848" cy="2520280"/>
          </a:xfrm>
        </p:spPr>
        <p:txBody>
          <a:bodyPr>
            <a:normAutofit/>
          </a:bodyPr>
          <a:lstStyle/>
          <a:p>
            <a:pPr algn="just"/>
            <a:r>
              <a:rPr lang="it-IT" sz="2000" dirty="0"/>
              <a:t>É</a:t>
            </a:r>
            <a:r>
              <a:rPr lang="it-IT" sz="2000" dirty="0" smtClean="0"/>
              <a:t> </a:t>
            </a:r>
            <a:r>
              <a:rPr lang="it-IT" sz="2000" dirty="0"/>
              <a:t>stato trovato incosciente la sera di domenica 22 ottobre vicino ad una piantagione di canna da zucchero nei pressi del </a:t>
            </a:r>
            <a:r>
              <a:rPr lang="it-IT" sz="2000" dirty="0" err="1"/>
              <a:t>Chiga</a:t>
            </a:r>
            <a:r>
              <a:rPr lang="it-IT" sz="2000" dirty="0"/>
              <a:t> Market Centre a </a:t>
            </a:r>
            <a:r>
              <a:rPr lang="it-IT" sz="2000" dirty="0" err="1"/>
              <a:t>Muhoroni</a:t>
            </a:r>
            <a:r>
              <a:rPr lang="it-IT" sz="2000" dirty="0"/>
              <a:t>. La carcassa bruciata della sua automobile è stata ritrovata a cinque km di distanza. Portato all’ospedale, p. Evans, che presentava ferite alla testa, è morto qualche ora </a:t>
            </a:r>
            <a:r>
              <a:rPr lang="it-IT" sz="2000" dirty="0" smtClean="0"/>
              <a:t>dopo. </a:t>
            </a:r>
            <a:r>
              <a:rPr lang="it-IT" sz="2000" dirty="0"/>
              <a:t>La stampa locale ha ricordato che due settimane prima p. Evans aveva lanciato un appello pubblico al governo perché smettesse di uccidere i </a:t>
            </a:r>
            <a:r>
              <a:rPr lang="it-IT" sz="2000" dirty="0" err="1"/>
              <a:t>Luo</a:t>
            </a:r>
            <a:r>
              <a:rPr lang="it-IT" sz="2000" dirty="0"/>
              <a:t>, l’etnia di </a:t>
            </a:r>
            <a:r>
              <a:rPr lang="it-IT" sz="2000" dirty="0" err="1"/>
              <a:t>Raila</a:t>
            </a:r>
            <a:r>
              <a:rPr lang="it-IT" sz="2000" dirty="0"/>
              <a:t> </a:t>
            </a:r>
            <a:r>
              <a:rPr lang="it-IT" sz="2000" dirty="0" err="1" smtClean="0"/>
              <a:t>Odinga</a:t>
            </a:r>
            <a:r>
              <a:rPr lang="it-IT" sz="2000" dirty="0"/>
              <a:t>.</a:t>
            </a:r>
            <a:endParaRPr lang="it-IT" sz="2000" dirty="0">
              <a:latin typeface="Arial" panose="020B0604020202020204" pitchFamily="34" charset="0"/>
              <a:cs typeface="Arial" panose="020B0604020202020204" pitchFamily="34" charset="0"/>
            </a:endParaRPr>
          </a:p>
        </p:txBody>
      </p:sp>
      <p:sp>
        <p:nvSpPr>
          <p:cNvPr id="7" name="CasellaDiTesto 6"/>
          <p:cNvSpPr txBox="1"/>
          <p:nvPr/>
        </p:nvSpPr>
        <p:spPr>
          <a:xfrm>
            <a:off x="3665263" y="404664"/>
            <a:ext cx="4608512" cy="707886"/>
          </a:xfrm>
          <a:prstGeom prst="rect">
            <a:avLst/>
          </a:prstGeom>
          <a:noFill/>
        </p:spPr>
        <p:txBody>
          <a:bodyPr wrap="square" rtlCol="0">
            <a:spAutoFit/>
          </a:bodyPr>
          <a:lstStyle/>
          <a:p>
            <a:pPr algn="r"/>
            <a:r>
              <a:rPr lang="it-IT" sz="2000" dirty="0" smtClean="0">
                <a:solidFill>
                  <a:schemeClr val="accent3">
                    <a:lumMod val="20000"/>
                    <a:lumOff val="80000"/>
                  </a:schemeClr>
                </a:solidFill>
                <a:latin typeface="Georgia" panose="02040502050405020303" pitchFamily="18" charset="0"/>
              </a:rPr>
              <a:t>22 ottobre 2017</a:t>
            </a:r>
          </a:p>
          <a:p>
            <a:pPr algn="r"/>
            <a:r>
              <a:rPr lang="it-IT" sz="2000" b="1" dirty="0" smtClean="0">
                <a:solidFill>
                  <a:schemeClr val="accent3">
                    <a:lumMod val="20000"/>
                    <a:lumOff val="80000"/>
                  </a:schemeClr>
                </a:solidFill>
                <a:latin typeface="Georgia" panose="02040502050405020303" pitchFamily="18" charset="0"/>
              </a:rPr>
              <a:t>KENYA</a:t>
            </a:r>
          </a:p>
        </p:txBody>
      </p:sp>
      <p:pic>
        <p:nvPicPr>
          <p:cNvPr id="18434" name="Picture 2" descr="Risultati immagini per Don Evans Juma Oduo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12473"/>
            <a:ext cx="3986315" cy="265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540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29410" y="1556792"/>
            <a:ext cx="5256584" cy="1307976"/>
          </a:xfrm>
        </p:spPr>
        <p:txBody>
          <a:bodyPr/>
          <a:lstStyle/>
          <a:p>
            <a:pPr algn="r"/>
            <a:r>
              <a:rPr lang="it-IT" sz="3800" dirty="0" smtClean="0">
                <a:solidFill>
                  <a:schemeClr val="accent3">
                    <a:lumMod val="40000"/>
                    <a:lumOff val="60000"/>
                  </a:schemeClr>
                </a:solidFill>
                <a:latin typeface="Baskerville Old Face" panose="02020602080505020303" pitchFamily="18" charset="0"/>
                <a:cs typeface="Aharoni" panose="02010803020104030203" pitchFamily="2" charset="-79"/>
              </a:rPr>
              <a:t>Don Joaquin </a:t>
            </a:r>
            <a:br>
              <a:rPr lang="it-IT" sz="3800" dirty="0" smtClean="0">
                <a:solidFill>
                  <a:schemeClr val="accent3">
                    <a:lumMod val="40000"/>
                    <a:lumOff val="60000"/>
                  </a:schemeClr>
                </a:solidFill>
                <a:latin typeface="Baskerville Old Face" panose="02020602080505020303" pitchFamily="18" charset="0"/>
                <a:cs typeface="Aharoni" panose="02010803020104030203" pitchFamily="2" charset="-79"/>
              </a:rPr>
            </a:br>
            <a:r>
              <a:rPr lang="it-IT" sz="3800" dirty="0" err="1" smtClean="0">
                <a:solidFill>
                  <a:schemeClr val="accent3">
                    <a:lumMod val="40000"/>
                    <a:lumOff val="60000"/>
                  </a:schemeClr>
                </a:solidFill>
                <a:latin typeface="Baskerville Old Face" panose="02020602080505020303" pitchFamily="18" charset="0"/>
                <a:cs typeface="Aharoni" panose="02010803020104030203" pitchFamily="2" charset="-79"/>
              </a:rPr>
              <a:t>Hernandez</a:t>
            </a:r>
            <a:r>
              <a:rPr lang="it-IT" sz="3800" dirty="0" smtClean="0">
                <a:solidFill>
                  <a:schemeClr val="accent3">
                    <a:lumMod val="40000"/>
                    <a:lumOff val="60000"/>
                  </a:schemeClr>
                </a:solidFill>
                <a:latin typeface="Baskerville Old Face" panose="02020602080505020303" pitchFamily="18" charset="0"/>
                <a:cs typeface="Aharoni" panose="02010803020104030203" pitchFamily="2" charset="-79"/>
              </a:rPr>
              <a:t> </a:t>
            </a:r>
            <a:r>
              <a:rPr lang="it-IT" sz="3800" dirty="0" err="1" smtClean="0">
                <a:solidFill>
                  <a:schemeClr val="accent3">
                    <a:lumMod val="40000"/>
                    <a:lumOff val="60000"/>
                  </a:schemeClr>
                </a:solidFill>
                <a:latin typeface="Baskerville Old Face" panose="02020602080505020303" pitchFamily="18" charset="0"/>
                <a:cs typeface="Aharoni" panose="02010803020104030203" pitchFamily="2" charset="-79"/>
              </a:rPr>
              <a:t>Sifuentes</a:t>
            </a:r>
            <a:endParaRPr lang="it-IT" sz="3800" dirty="0">
              <a:solidFill>
                <a:schemeClr val="accent3">
                  <a:lumMod val="40000"/>
                  <a:lumOff val="60000"/>
                </a:schemeClr>
              </a:solidFill>
              <a:latin typeface="Baskerville Old Face" panose="02020602080505020303" pitchFamily="18" charset="0"/>
              <a:cs typeface="Aharoni" panose="02010803020104030203" pitchFamily="2" charset="-79"/>
            </a:endParaRPr>
          </a:p>
        </p:txBody>
      </p:sp>
      <p:sp>
        <p:nvSpPr>
          <p:cNvPr id="3" name="Sottotitolo 2"/>
          <p:cNvSpPr>
            <a:spLocks noGrp="1"/>
          </p:cNvSpPr>
          <p:nvPr>
            <p:ph type="subTitle" idx="1"/>
          </p:nvPr>
        </p:nvSpPr>
        <p:spPr>
          <a:xfrm>
            <a:off x="1129657" y="3861048"/>
            <a:ext cx="7200800" cy="1872208"/>
          </a:xfrm>
        </p:spPr>
        <p:txBody>
          <a:bodyPr>
            <a:noAutofit/>
          </a:bodyPr>
          <a:lstStyle/>
          <a:p>
            <a:pPr algn="just"/>
            <a:r>
              <a:rPr lang="it-IT" sz="2400" dirty="0"/>
              <a:t>Il </a:t>
            </a:r>
            <a:r>
              <a:rPr lang="it-IT" sz="2400" dirty="0" smtClean="0"/>
              <a:t>corpo </a:t>
            </a:r>
            <a:r>
              <a:rPr lang="it-IT" sz="2400" dirty="0"/>
              <a:t>del </a:t>
            </a:r>
            <a:r>
              <a:rPr lang="it-IT" sz="2400" b="1" dirty="0" smtClean="0"/>
              <a:t>sacerdote,</a:t>
            </a:r>
            <a:r>
              <a:rPr lang="it-IT" sz="2400" dirty="0" smtClean="0"/>
              <a:t> </a:t>
            </a:r>
            <a:r>
              <a:rPr lang="it-IT" sz="2400" dirty="0"/>
              <a:t>della diocesi di Saltillo, </a:t>
            </a:r>
            <a:r>
              <a:rPr lang="it-IT" sz="2400" dirty="0" err="1"/>
              <a:t>Coahuila</a:t>
            </a:r>
            <a:r>
              <a:rPr lang="it-IT" sz="2400" dirty="0"/>
              <a:t> (Messico), che era scomparso dal 3 gennaio, è stato ritrovato alcuni giorni dopo dalle autorità messicane, insieme ad altri due cadaveri. </a:t>
            </a:r>
            <a:endParaRPr lang="it-IT" sz="2200" dirty="0">
              <a:latin typeface="Arial" panose="020B0604020202020204" pitchFamily="34" charset="0"/>
              <a:cs typeface="Arial" panose="020B0604020202020204" pitchFamily="34" charset="0"/>
            </a:endParaRPr>
          </a:p>
        </p:txBody>
      </p:sp>
      <p:sp>
        <p:nvSpPr>
          <p:cNvPr id="7" name="CasellaDiTesto 6"/>
          <p:cNvSpPr txBox="1"/>
          <p:nvPr/>
        </p:nvSpPr>
        <p:spPr>
          <a:xfrm>
            <a:off x="4854047" y="608659"/>
            <a:ext cx="3456384" cy="707886"/>
          </a:xfrm>
          <a:prstGeom prst="rect">
            <a:avLst/>
          </a:prstGeom>
          <a:noFill/>
        </p:spPr>
        <p:txBody>
          <a:bodyPr wrap="square" rtlCol="0">
            <a:spAutoFit/>
          </a:bodyPr>
          <a:lstStyle/>
          <a:p>
            <a:pPr algn="r"/>
            <a:r>
              <a:rPr lang="it-IT" sz="2000" dirty="0" smtClean="0">
                <a:solidFill>
                  <a:schemeClr val="accent3">
                    <a:lumMod val="20000"/>
                    <a:lumOff val="80000"/>
                  </a:schemeClr>
                </a:solidFill>
                <a:latin typeface="Georgia" panose="02040502050405020303" pitchFamily="18" charset="0"/>
              </a:rPr>
              <a:t>3 gennaio 2017</a:t>
            </a:r>
            <a:endParaRPr lang="it-IT" sz="2000" dirty="0">
              <a:solidFill>
                <a:schemeClr val="accent3">
                  <a:lumMod val="20000"/>
                  <a:lumOff val="80000"/>
                </a:schemeClr>
              </a:solidFill>
              <a:latin typeface="Georgia" panose="02040502050405020303" pitchFamily="18" charset="0"/>
            </a:endParaRPr>
          </a:p>
          <a:p>
            <a:pPr algn="r"/>
            <a:r>
              <a:rPr lang="it-IT" sz="2000" b="1" dirty="0" smtClean="0">
                <a:solidFill>
                  <a:schemeClr val="accent3">
                    <a:lumMod val="20000"/>
                    <a:lumOff val="80000"/>
                  </a:schemeClr>
                </a:solidFill>
                <a:latin typeface="Georgia" panose="02040502050405020303" pitchFamily="18" charset="0"/>
              </a:rPr>
              <a:t>MESSICO</a:t>
            </a:r>
            <a:endParaRPr lang="it-IT" sz="2000" b="1" dirty="0">
              <a:solidFill>
                <a:schemeClr val="accent3">
                  <a:lumMod val="20000"/>
                  <a:lumOff val="80000"/>
                </a:schemeClr>
              </a:solidFill>
              <a:latin typeface="Georgia" panose="02040502050405020303" pitchFamily="18" charset="0"/>
            </a:endParaRPr>
          </a:p>
        </p:txBody>
      </p:sp>
      <p:pic>
        <p:nvPicPr>
          <p:cNvPr id="4" name="Picture 2" descr="Immagine correlata"/>
          <p:cNvPicPr>
            <a:picLocks noChangeAspect="1" noChangeArrowheads="1"/>
          </p:cNvPicPr>
          <p:nvPr/>
        </p:nvPicPr>
        <p:blipFill rotWithShape="1">
          <a:blip r:embed="rId2">
            <a:extLst>
              <a:ext uri="{28A0092B-C50C-407E-A947-70E740481C1C}">
                <a14:useLocalDpi xmlns:a14="http://schemas.microsoft.com/office/drawing/2010/main" val="0"/>
              </a:ext>
            </a:extLst>
          </a:blip>
          <a:srcRect l="21069" r="20543"/>
          <a:stretch/>
        </p:blipFill>
        <p:spPr bwMode="auto">
          <a:xfrm>
            <a:off x="601557" y="0"/>
            <a:ext cx="2306580" cy="26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014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21198" y="1931861"/>
            <a:ext cx="6977810" cy="803920"/>
          </a:xfrm>
        </p:spPr>
        <p:txBody>
          <a:bodyPr/>
          <a:lstStyle/>
          <a:p>
            <a:pPr algn="r"/>
            <a:r>
              <a:rPr lang="it-IT" sz="3800" dirty="0" smtClean="0">
                <a:solidFill>
                  <a:schemeClr val="accent3">
                    <a:lumMod val="40000"/>
                    <a:lumOff val="60000"/>
                  </a:schemeClr>
                </a:solidFill>
                <a:latin typeface="Baskerville Old Face" panose="02020602080505020303" pitchFamily="18" charset="0"/>
              </a:rPr>
              <a:t>Don </a:t>
            </a:r>
            <a:r>
              <a:rPr lang="it-IT" sz="3800" dirty="0" err="1" smtClean="0">
                <a:solidFill>
                  <a:schemeClr val="accent3">
                    <a:lumMod val="40000"/>
                    <a:lumOff val="60000"/>
                  </a:schemeClr>
                </a:solidFill>
                <a:latin typeface="Baskerville Old Face" panose="02020602080505020303" pitchFamily="18" charset="0"/>
              </a:rPr>
              <a:t>Marcelito</a:t>
            </a:r>
            <a:r>
              <a:rPr lang="it-IT" sz="3800" dirty="0" smtClean="0">
                <a:solidFill>
                  <a:schemeClr val="accent3">
                    <a:lumMod val="40000"/>
                    <a:lumOff val="60000"/>
                  </a:schemeClr>
                </a:solidFill>
                <a:latin typeface="Baskerville Old Face" panose="02020602080505020303" pitchFamily="18" charset="0"/>
              </a:rPr>
              <a:t> </a:t>
            </a:r>
            <a:r>
              <a:rPr lang="it-IT" sz="3800" dirty="0" err="1" smtClean="0">
                <a:solidFill>
                  <a:schemeClr val="accent3">
                    <a:lumMod val="40000"/>
                    <a:lumOff val="60000"/>
                  </a:schemeClr>
                </a:solidFill>
                <a:latin typeface="Baskerville Old Face" panose="02020602080505020303" pitchFamily="18" charset="0"/>
              </a:rPr>
              <a:t>Paez</a:t>
            </a:r>
            <a:endParaRPr lang="it-IT" sz="3800" dirty="0">
              <a:solidFill>
                <a:schemeClr val="accent3">
                  <a:lumMod val="40000"/>
                  <a:lumOff val="60000"/>
                </a:schemeClr>
              </a:solidFill>
              <a:latin typeface="Baskerville Old Face" panose="02020602080505020303" pitchFamily="18" charset="0"/>
            </a:endParaRPr>
          </a:p>
        </p:txBody>
      </p:sp>
      <p:sp>
        <p:nvSpPr>
          <p:cNvPr id="3" name="Sottotitolo 2"/>
          <p:cNvSpPr>
            <a:spLocks noGrp="1"/>
          </p:cNvSpPr>
          <p:nvPr>
            <p:ph type="subTitle" idx="1"/>
          </p:nvPr>
        </p:nvSpPr>
        <p:spPr>
          <a:xfrm>
            <a:off x="827584" y="3284984"/>
            <a:ext cx="7704856" cy="2520280"/>
          </a:xfrm>
        </p:spPr>
        <p:txBody>
          <a:bodyPr>
            <a:noAutofit/>
          </a:bodyPr>
          <a:lstStyle/>
          <a:p>
            <a:pPr algn="just"/>
            <a:r>
              <a:rPr lang="it-IT" sz="2200" dirty="0"/>
              <a:t>U</a:t>
            </a:r>
            <a:r>
              <a:rPr lang="it-IT" sz="2200" dirty="0" smtClean="0"/>
              <a:t>n </a:t>
            </a:r>
            <a:r>
              <a:rPr lang="it-IT" sz="2200" dirty="0"/>
              <a:t>anziano sacerdote della diocesi di San Jose, è stato ucciso nella città di </a:t>
            </a:r>
            <a:r>
              <a:rPr lang="it-IT" sz="2200" dirty="0" err="1"/>
              <a:t>Jaen</a:t>
            </a:r>
            <a:r>
              <a:rPr lang="it-IT" sz="2200" dirty="0"/>
              <a:t>, nelle Filippine, nella parte centrale dell'isola di </a:t>
            </a:r>
            <a:r>
              <a:rPr lang="it-IT" sz="2200" dirty="0" err="1"/>
              <a:t>Luzon</a:t>
            </a:r>
            <a:r>
              <a:rPr lang="it-IT" sz="2200" dirty="0"/>
              <a:t>. Quattro uomini su due motociclette gli hanno teso un agguato verso le 8 di sera del 4 dicembre, mentre il prete 72enne guidava il suo veicolo. Portato in ospedale vi è morto circa due ore dopo, per le ferite da arma da fuoco.</a:t>
            </a:r>
            <a:endParaRPr lang="it-IT" sz="2200" dirty="0">
              <a:latin typeface="Arial" panose="020B0604020202020204" pitchFamily="34" charset="0"/>
              <a:cs typeface="Arial" panose="020B0604020202020204" pitchFamily="34" charset="0"/>
            </a:endParaRPr>
          </a:p>
        </p:txBody>
      </p:sp>
      <p:sp>
        <p:nvSpPr>
          <p:cNvPr id="7" name="CasellaDiTesto 6"/>
          <p:cNvSpPr txBox="1"/>
          <p:nvPr/>
        </p:nvSpPr>
        <p:spPr>
          <a:xfrm>
            <a:off x="3645506" y="620688"/>
            <a:ext cx="4667150" cy="707886"/>
          </a:xfrm>
          <a:prstGeom prst="rect">
            <a:avLst/>
          </a:prstGeom>
          <a:noFill/>
        </p:spPr>
        <p:txBody>
          <a:bodyPr wrap="square" rtlCol="0">
            <a:spAutoFit/>
          </a:bodyPr>
          <a:lstStyle/>
          <a:p>
            <a:pPr algn="r"/>
            <a:r>
              <a:rPr lang="it-IT" sz="2000" dirty="0" smtClean="0">
                <a:solidFill>
                  <a:schemeClr val="accent3">
                    <a:lumMod val="20000"/>
                    <a:lumOff val="80000"/>
                  </a:schemeClr>
                </a:solidFill>
                <a:latin typeface="Georgia" panose="02040502050405020303" pitchFamily="18" charset="0"/>
              </a:rPr>
              <a:t>4 dicembre 2017</a:t>
            </a:r>
          </a:p>
          <a:p>
            <a:pPr algn="r"/>
            <a:r>
              <a:rPr lang="it-IT" sz="2000" b="1" dirty="0" smtClean="0">
                <a:solidFill>
                  <a:schemeClr val="accent3">
                    <a:lumMod val="20000"/>
                    <a:lumOff val="80000"/>
                  </a:schemeClr>
                </a:solidFill>
                <a:latin typeface="Georgia" panose="02040502050405020303" pitchFamily="18" charset="0"/>
              </a:rPr>
              <a:t>FILIPPINE</a:t>
            </a:r>
          </a:p>
        </p:txBody>
      </p:sp>
      <p:pic>
        <p:nvPicPr>
          <p:cNvPr id="19458" name="Picture 2" descr="Risultati immagini per Don marcelito paez">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09399"/>
            <a:ext cx="3240360" cy="2526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692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35239" y="1988840"/>
            <a:ext cx="6977810" cy="803920"/>
          </a:xfrm>
        </p:spPr>
        <p:txBody>
          <a:bodyPr/>
          <a:lstStyle/>
          <a:p>
            <a:pPr algn="r"/>
            <a:r>
              <a:rPr lang="it-IT" sz="3800" dirty="0" smtClean="0">
                <a:solidFill>
                  <a:schemeClr val="accent3">
                    <a:lumMod val="40000"/>
                    <a:lumOff val="60000"/>
                  </a:schemeClr>
                </a:solidFill>
                <a:latin typeface="Baskerville Old Face" panose="02020602080505020303" pitchFamily="18" charset="0"/>
              </a:rPr>
              <a:t>Joseph Naga, John </a:t>
            </a:r>
            <a:r>
              <a:rPr lang="it-IT" sz="3800" dirty="0" err="1" smtClean="0">
                <a:solidFill>
                  <a:schemeClr val="accent3">
                    <a:lumMod val="40000"/>
                    <a:lumOff val="60000"/>
                  </a:schemeClr>
                </a:solidFill>
                <a:latin typeface="Baskerville Old Face" panose="02020602080505020303" pitchFamily="18" charset="0"/>
              </a:rPr>
              <a:t>Manye</a:t>
            </a:r>
            <a:r>
              <a:rPr lang="it-IT" sz="3800" dirty="0" smtClean="0">
                <a:solidFill>
                  <a:schemeClr val="accent3">
                    <a:lumMod val="40000"/>
                    <a:lumOff val="60000"/>
                  </a:schemeClr>
                </a:solidFill>
                <a:latin typeface="Baskerville Old Face" panose="02020602080505020303" pitchFamily="18" charset="0"/>
              </a:rPr>
              <a:t> e Patrick</a:t>
            </a:r>
            <a:endParaRPr lang="it-IT" sz="3800" dirty="0">
              <a:solidFill>
                <a:schemeClr val="accent3">
                  <a:lumMod val="40000"/>
                  <a:lumOff val="60000"/>
                </a:schemeClr>
              </a:solidFill>
              <a:latin typeface="Baskerville Old Face" panose="02020602080505020303" pitchFamily="18" charset="0"/>
            </a:endParaRPr>
          </a:p>
        </p:txBody>
      </p:sp>
      <p:sp>
        <p:nvSpPr>
          <p:cNvPr id="3" name="Sottotitolo 2"/>
          <p:cNvSpPr>
            <a:spLocks noGrp="1"/>
          </p:cNvSpPr>
          <p:nvPr>
            <p:ph type="subTitle" idx="1"/>
          </p:nvPr>
        </p:nvSpPr>
        <p:spPr>
          <a:xfrm>
            <a:off x="827584" y="3284984"/>
            <a:ext cx="7704856" cy="2520280"/>
          </a:xfrm>
        </p:spPr>
        <p:txBody>
          <a:bodyPr>
            <a:noAutofit/>
          </a:bodyPr>
          <a:lstStyle/>
          <a:p>
            <a:pPr algn="just"/>
            <a:r>
              <a:rPr lang="it-IT" sz="2200" dirty="0" smtClean="0">
                <a:cs typeface="Arial" panose="020B0604020202020204" pitchFamily="34" charset="0"/>
              </a:rPr>
              <a:t>Tre catechisti </a:t>
            </a:r>
            <a:r>
              <a:rPr lang="it-IT" sz="2200" dirty="0"/>
              <a:t>sono tra le persone rimaste uccise in un’esplosione verificatasi l’11 dicembre nel campo di </a:t>
            </a:r>
            <a:r>
              <a:rPr lang="it-IT" sz="2200" dirty="0" err="1"/>
              <a:t>Minawao</a:t>
            </a:r>
            <a:r>
              <a:rPr lang="it-IT" sz="2200" dirty="0"/>
              <a:t> a Pulka, nel nord est della Nigeria, che accoglie rifugiati nigeriani rimpatriati dal Camerun. Alcuni membri di </a:t>
            </a:r>
            <a:r>
              <a:rPr lang="it-IT" sz="2200" dirty="0" err="1"/>
              <a:t>Boko</a:t>
            </a:r>
            <a:r>
              <a:rPr lang="it-IT" sz="2200" dirty="0"/>
              <a:t> </a:t>
            </a:r>
            <a:r>
              <a:rPr lang="it-IT" sz="2200" dirty="0" err="1"/>
              <a:t>Haram</a:t>
            </a:r>
            <a:r>
              <a:rPr lang="it-IT" sz="2200" dirty="0"/>
              <a:t> si sono fatti strada nel campo ed hanno fatto esplodere la loro cintura suicida uccidendo una decina di persone, tra cui i catechisti della comunità.</a:t>
            </a:r>
            <a:endParaRPr lang="it-IT" sz="2200" dirty="0">
              <a:latin typeface="Arial" panose="020B0604020202020204" pitchFamily="34" charset="0"/>
              <a:cs typeface="Arial" panose="020B0604020202020204" pitchFamily="34" charset="0"/>
            </a:endParaRPr>
          </a:p>
        </p:txBody>
      </p:sp>
      <p:sp>
        <p:nvSpPr>
          <p:cNvPr id="7" name="CasellaDiTesto 6"/>
          <p:cNvSpPr txBox="1"/>
          <p:nvPr/>
        </p:nvSpPr>
        <p:spPr>
          <a:xfrm>
            <a:off x="3645899" y="764704"/>
            <a:ext cx="4667150" cy="707886"/>
          </a:xfrm>
          <a:prstGeom prst="rect">
            <a:avLst/>
          </a:prstGeom>
          <a:noFill/>
        </p:spPr>
        <p:txBody>
          <a:bodyPr wrap="square" rtlCol="0">
            <a:spAutoFit/>
          </a:bodyPr>
          <a:lstStyle/>
          <a:p>
            <a:pPr algn="r"/>
            <a:r>
              <a:rPr lang="it-IT" dirty="0" smtClean="0">
                <a:solidFill>
                  <a:schemeClr val="accent3">
                    <a:lumMod val="20000"/>
                    <a:lumOff val="80000"/>
                  </a:schemeClr>
                </a:solidFill>
                <a:latin typeface="Georgia" panose="02040502050405020303" pitchFamily="18" charset="0"/>
              </a:rPr>
              <a:t>11 dicembre 2017</a:t>
            </a:r>
          </a:p>
          <a:p>
            <a:pPr algn="r"/>
            <a:r>
              <a:rPr lang="it-IT" sz="2200" b="1" dirty="0" smtClean="0">
                <a:solidFill>
                  <a:schemeClr val="accent3">
                    <a:lumMod val="20000"/>
                    <a:lumOff val="80000"/>
                  </a:schemeClr>
                </a:solidFill>
                <a:latin typeface="Georgia" panose="02040502050405020303" pitchFamily="18" charset="0"/>
              </a:rPr>
              <a:t>NIGERIA</a:t>
            </a:r>
          </a:p>
        </p:txBody>
      </p:sp>
      <p:pic>
        <p:nvPicPr>
          <p:cNvPr id="22530" name="Picture 2" descr="Risultati immagini per bandiera nigeri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3312366"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9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259632" y="1916832"/>
            <a:ext cx="6977810" cy="803920"/>
          </a:xfrm>
        </p:spPr>
        <p:txBody>
          <a:bodyPr/>
          <a:lstStyle/>
          <a:p>
            <a:pPr algn="r"/>
            <a:r>
              <a:rPr lang="it-IT" sz="3800" dirty="0" smtClean="0">
                <a:solidFill>
                  <a:schemeClr val="accent3">
                    <a:lumMod val="40000"/>
                    <a:lumOff val="60000"/>
                  </a:schemeClr>
                </a:solidFill>
                <a:latin typeface="Baskerville Old Face" panose="02020602080505020303" pitchFamily="18" charset="0"/>
              </a:rPr>
              <a:t>Don Joseph </a:t>
            </a:r>
            <a:r>
              <a:rPr lang="it-IT" sz="3800" dirty="0" err="1" smtClean="0">
                <a:solidFill>
                  <a:schemeClr val="accent3">
                    <a:lumMod val="40000"/>
                    <a:lumOff val="60000"/>
                  </a:schemeClr>
                </a:solidFill>
                <a:latin typeface="Baskerville Old Face" panose="02020602080505020303" pitchFamily="18" charset="0"/>
              </a:rPr>
              <a:t>Simoly</a:t>
            </a:r>
            <a:endParaRPr lang="it-IT" sz="3800" dirty="0">
              <a:solidFill>
                <a:schemeClr val="accent3">
                  <a:lumMod val="40000"/>
                  <a:lumOff val="60000"/>
                </a:schemeClr>
              </a:solidFill>
              <a:latin typeface="Baskerville Old Face" panose="02020602080505020303" pitchFamily="18" charset="0"/>
            </a:endParaRPr>
          </a:p>
        </p:txBody>
      </p:sp>
      <p:sp>
        <p:nvSpPr>
          <p:cNvPr id="3" name="Sottotitolo 2"/>
          <p:cNvSpPr>
            <a:spLocks noGrp="1"/>
          </p:cNvSpPr>
          <p:nvPr>
            <p:ph type="subTitle" idx="1"/>
          </p:nvPr>
        </p:nvSpPr>
        <p:spPr>
          <a:xfrm>
            <a:off x="827584" y="3429000"/>
            <a:ext cx="7704856" cy="2520280"/>
          </a:xfrm>
        </p:spPr>
        <p:txBody>
          <a:bodyPr>
            <a:noAutofit/>
          </a:bodyPr>
          <a:lstStyle/>
          <a:p>
            <a:pPr algn="just"/>
            <a:r>
              <a:rPr lang="it-IT" sz="2100" dirty="0"/>
              <a:t>54 anni, haitiano, è stato aggredito il 21 dicembre poco distante dalla sua abitazione, sulla strada di </a:t>
            </a:r>
            <a:r>
              <a:rPr lang="it-IT" sz="2100" dirty="0" err="1"/>
              <a:t>Frères</a:t>
            </a:r>
            <a:r>
              <a:rPr lang="it-IT" sz="2100" dirty="0"/>
              <a:t>, </a:t>
            </a:r>
            <a:r>
              <a:rPr lang="it-IT" sz="2100" dirty="0" smtClean="0"/>
              <a:t>da </a:t>
            </a:r>
            <a:r>
              <a:rPr lang="it-IT" sz="2100" dirty="0"/>
              <a:t>tre individui armati a bordo di una moto. Il sacerdote aveva appena fatto un prelevamento in banca, quando è stato aggredito e raggiunto dai colpi di arma da fuoco sparati dai malviventi, che gli hanno rubato il portafoglio. Soccorso e </a:t>
            </a:r>
          </a:p>
          <a:p>
            <a:pPr algn="just"/>
            <a:r>
              <a:rPr lang="it-IT" sz="2100" dirty="0" smtClean="0"/>
              <a:t>trasportato </a:t>
            </a:r>
            <a:r>
              <a:rPr lang="it-IT" sz="2100" dirty="0"/>
              <a:t>all'</a:t>
            </a:r>
            <a:r>
              <a:rPr lang="it-IT" sz="2100" dirty="0" err="1"/>
              <a:t>Haitian</a:t>
            </a:r>
            <a:r>
              <a:rPr lang="it-IT" sz="2100" dirty="0"/>
              <a:t> Community Hospital (HCH) è spirato poco dopo a causa delle ferite riportate.</a:t>
            </a:r>
            <a:endParaRPr lang="it-IT" sz="2100" dirty="0">
              <a:latin typeface="Arial" panose="020B0604020202020204" pitchFamily="34" charset="0"/>
              <a:cs typeface="Arial" panose="020B0604020202020204" pitchFamily="34" charset="0"/>
            </a:endParaRPr>
          </a:p>
        </p:txBody>
      </p:sp>
      <p:sp>
        <p:nvSpPr>
          <p:cNvPr id="7" name="CasellaDiTesto 6"/>
          <p:cNvSpPr txBox="1"/>
          <p:nvPr/>
        </p:nvSpPr>
        <p:spPr>
          <a:xfrm>
            <a:off x="3635896" y="764704"/>
            <a:ext cx="4667150" cy="707886"/>
          </a:xfrm>
          <a:prstGeom prst="rect">
            <a:avLst/>
          </a:prstGeom>
          <a:noFill/>
        </p:spPr>
        <p:txBody>
          <a:bodyPr wrap="square" rtlCol="0">
            <a:spAutoFit/>
          </a:bodyPr>
          <a:lstStyle/>
          <a:p>
            <a:pPr algn="r"/>
            <a:r>
              <a:rPr lang="it-IT" sz="2000" dirty="0" smtClean="0">
                <a:solidFill>
                  <a:schemeClr val="accent3">
                    <a:lumMod val="20000"/>
                    <a:lumOff val="80000"/>
                  </a:schemeClr>
                </a:solidFill>
                <a:latin typeface="Georgia" panose="02040502050405020303" pitchFamily="18" charset="0"/>
              </a:rPr>
              <a:t>21 dicembre 2017</a:t>
            </a:r>
          </a:p>
          <a:p>
            <a:pPr algn="r"/>
            <a:r>
              <a:rPr lang="it-IT" sz="2000" b="1" dirty="0" smtClean="0">
                <a:solidFill>
                  <a:schemeClr val="accent3">
                    <a:lumMod val="20000"/>
                    <a:lumOff val="80000"/>
                  </a:schemeClr>
                </a:solidFill>
                <a:latin typeface="Georgia" panose="02040502050405020303" pitchFamily="18" charset="0"/>
              </a:rPr>
              <a:t>HAITI</a:t>
            </a:r>
          </a:p>
        </p:txBody>
      </p:sp>
      <p:pic>
        <p:nvPicPr>
          <p:cNvPr id="21506" name="Picture 2" descr="Risultati immagini per Don Joseph Simoly">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0648"/>
            <a:ext cx="3692571"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145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852092" y="1183980"/>
            <a:ext cx="6464324" cy="1752796"/>
          </a:xfrm>
        </p:spPr>
        <p:txBody>
          <a:bodyPr/>
          <a:lstStyle/>
          <a:p>
            <a:pPr algn="r"/>
            <a:r>
              <a:rPr lang="it-IT" sz="3800" dirty="0" smtClean="0">
                <a:solidFill>
                  <a:schemeClr val="accent3">
                    <a:lumMod val="40000"/>
                    <a:lumOff val="60000"/>
                  </a:schemeClr>
                </a:solidFill>
              </a:rPr>
              <a:t/>
            </a:r>
            <a:br>
              <a:rPr lang="it-IT" sz="3800" dirty="0" smtClean="0">
                <a:solidFill>
                  <a:schemeClr val="accent3">
                    <a:lumMod val="40000"/>
                    <a:lumOff val="60000"/>
                  </a:schemeClr>
                </a:solidFill>
              </a:rPr>
            </a:br>
            <a:r>
              <a:rPr lang="it-IT" sz="4000" b="1" dirty="0">
                <a:solidFill>
                  <a:schemeClr val="accent3">
                    <a:lumMod val="40000"/>
                    <a:lumOff val="60000"/>
                  </a:schemeClr>
                </a:solidFill>
                <a:latin typeface="Baskerville Old Face" panose="02020602080505020303" pitchFamily="18" charset="0"/>
              </a:rPr>
              <a:t>Helena </a:t>
            </a:r>
            <a:r>
              <a:rPr lang="it-IT" sz="4000" b="1" dirty="0" err="1">
                <a:solidFill>
                  <a:schemeClr val="accent3">
                    <a:lumMod val="40000"/>
                    <a:lumOff val="60000"/>
                  </a:schemeClr>
                </a:solidFill>
                <a:latin typeface="Baskerville Old Face" panose="02020602080505020303" pitchFamily="18" charset="0"/>
              </a:rPr>
              <a:t>Agnieszka</a:t>
            </a:r>
            <a:r>
              <a:rPr lang="it-IT" sz="4000" b="1" dirty="0">
                <a:solidFill>
                  <a:schemeClr val="accent3">
                    <a:lumMod val="40000"/>
                    <a:lumOff val="60000"/>
                  </a:schemeClr>
                </a:solidFill>
                <a:latin typeface="Baskerville Old Face" panose="02020602080505020303" pitchFamily="18" charset="0"/>
              </a:rPr>
              <a:t> </a:t>
            </a:r>
            <a:r>
              <a:rPr lang="it-IT" sz="4000" b="1" dirty="0" smtClean="0">
                <a:solidFill>
                  <a:schemeClr val="accent3">
                    <a:lumMod val="40000"/>
                    <a:lumOff val="60000"/>
                  </a:schemeClr>
                </a:solidFill>
                <a:latin typeface="Baskerville Old Face" panose="02020602080505020303" pitchFamily="18" charset="0"/>
              </a:rPr>
              <a:t/>
            </a:r>
            <a:br>
              <a:rPr lang="it-IT" sz="4000" b="1" dirty="0" smtClean="0">
                <a:solidFill>
                  <a:schemeClr val="accent3">
                    <a:lumMod val="40000"/>
                    <a:lumOff val="60000"/>
                  </a:schemeClr>
                </a:solidFill>
                <a:latin typeface="Baskerville Old Face" panose="02020602080505020303" pitchFamily="18" charset="0"/>
              </a:rPr>
            </a:br>
            <a:r>
              <a:rPr lang="it-IT" sz="4000" b="1" dirty="0" err="1" smtClean="0">
                <a:solidFill>
                  <a:schemeClr val="accent3">
                    <a:lumMod val="40000"/>
                    <a:lumOff val="60000"/>
                  </a:schemeClr>
                </a:solidFill>
                <a:latin typeface="Baskerville Old Face" panose="02020602080505020303" pitchFamily="18" charset="0"/>
              </a:rPr>
              <a:t>Kmiec</a:t>
            </a:r>
            <a:endParaRPr lang="it-IT" sz="3800" dirty="0">
              <a:solidFill>
                <a:schemeClr val="accent3">
                  <a:lumMod val="40000"/>
                  <a:lumOff val="60000"/>
                </a:schemeClr>
              </a:solidFill>
              <a:latin typeface="Baskerville Old Face" panose="02020602080505020303" pitchFamily="18" charset="0"/>
            </a:endParaRPr>
          </a:p>
        </p:txBody>
      </p:sp>
      <p:sp>
        <p:nvSpPr>
          <p:cNvPr id="3" name="Sottotitolo 2"/>
          <p:cNvSpPr>
            <a:spLocks noGrp="1"/>
          </p:cNvSpPr>
          <p:nvPr>
            <p:ph type="subTitle" idx="1"/>
          </p:nvPr>
        </p:nvSpPr>
        <p:spPr>
          <a:xfrm>
            <a:off x="974561" y="3861048"/>
            <a:ext cx="7344816" cy="1872208"/>
          </a:xfrm>
        </p:spPr>
        <p:txBody>
          <a:bodyPr>
            <a:noAutofit/>
          </a:bodyPr>
          <a:lstStyle/>
          <a:p>
            <a:pPr algn="r"/>
            <a:r>
              <a:rPr lang="it-IT" sz="2400" dirty="0"/>
              <a:t>volontaria polacca, 26 anni, membro del Volontariato Missionario </a:t>
            </a:r>
            <a:r>
              <a:rPr lang="it-IT" sz="2400" dirty="0" smtClean="0"/>
              <a:t>Salvatoriano, Helena </a:t>
            </a:r>
            <a:r>
              <a:rPr lang="it-IT" sz="2400" dirty="0"/>
              <a:t>è stata accoltellata a morte da due malviventi, poi arrestati, durante un tentativo di furto all’interno della struttura dove alloggiava. </a:t>
            </a:r>
          </a:p>
          <a:p>
            <a:endParaRPr lang="it-IT" sz="2100" i="1" dirty="0">
              <a:latin typeface="Arial" panose="020B0604020202020204" pitchFamily="34" charset="0"/>
              <a:cs typeface="Arial" panose="020B0604020202020204" pitchFamily="34" charset="0"/>
            </a:endParaRPr>
          </a:p>
        </p:txBody>
      </p:sp>
      <p:sp>
        <p:nvSpPr>
          <p:cNvPr id="7" name="CasellaDiTesto 6"/>
          <p:cNvSpPr txBox="1"/>
          <p:nvPr/>
        </p:nvSpPr>
        <p:spPr>
          <a:xfrm>
            <a:off x="4867622" y="476094"/>
            <a:ext cx="3456384" cy="769441"/>
          </a:xfrm>
          <a:prstGeom prst="rect">
            <a:avLst/>
          </a:prstGeom>
          <a:noFill/>
        </p:spPr>
        <p:txBody>
          <a:bodyPr wrap="square" rtlCol="0">
            <a:spAutoFit/>
          </a:bodyPr>
          <a:lstStyle/>
          <a:p>
            <a:pPr algn="r"/>
            <a:r>
              <a:rPr lang="it-IT" sz="2000" dirty="0" smtClean="0">
                <a:solidFill>
                  <a:schemeClr val="accent3">
                    <a:lumMod val="20000"/>
                    <a:lumOff val="80000"/>
                  </a:schemeClr>
                </a:solidFill>
                <a:latin typeface="Georgia" panose="02040502050405020303" pitchFamily="18" charset="0"/>
              </a:rPr>
              <a:t>24 gennaio 2017</a:t>
            </a:r>
            <a:endParaRPr lang="it-IT" sz="2000" dirty="0">
              <a:solidFill>
                <a:schemeClr val="accent3">
                  <a:lumMod val="20000"/>
                  <a:lumOff val="80000"/>
                </a:schemeClr>
              </a:solidFill>
              <a:latin typeface="Georgia" panose="02040502050405020303" pitchFamily="18" charset="0"/>
            </a:endParaRPr>
          </a:p>
          <a:p>
            <a:pPr algn="r"/>
            <a:r>
              <a:rPr lang="it-IT" sz="2400" b="1" dirty="0" smtClean="0">
                <a:solidFill>
                  <a:schemeClr val="accent3">
                    <a:lumMod val="20000"/>
                    <a:lumOff val="80000"/>
                  </a:schemeClr>
                </a:solidFill>
                <a:latin typeface="Georgia" panose="02040502050405020303" pitchFamily="18" charset="0"/>
              </a:rPr>
              <a:t>BOLIVIA</a:t>
            </a:r>
            <a:endParaRPr lang="it-IT" sz="2400" b="1" dirty="0">
              <a:solidFill>
                <a:schemeClr val="accent3">
                  <a:lumMod val="20000"/>
                  <a:lumOff val="80000"/>
                </a:schemeClr>
              </a:solidFill>
              <a:latin typeface="Georgia" panose="02040502050405020303" pitchFamily="18" charset="0"/>
            </a:endParaRPr>
          </a:p>
        </p:txBody>
      </p:sp>
      <p:pic>
        <p:nvPicPr>
          <p:cNvPr id="2050" name="Picture 2" descr="Risultati immagini per Helena Agnieszka Kmi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1604"/>
            <a:ext cx="3456384" cy="229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592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843808" y="1952067"/>
            <a:ext cx="5256584" cy="803920"/>
          </a:xfrm>
        </p:spPr>
        <p:txBody>
          <a:bodyPr/>
          <a:lstStyle/>
          <a:p>
            <a:pPr algn="r"/>
            <a:r>
              <a:rPr lang="it-IT" sz="3800" dirty="0" smtClean="0">
                <a:solidFill>
                  <a:schemeClr val="accent3">
                    <a:lumMod val="40000"/>
                    <a:lumOff val="60000"/>
                  </a:schemeClr>
                </a:solidFill>
                <a:latin typeface="Baskerville Old Face" panose="02020602080505020303" pitchFamily="18" charset="0"/>
              </a:rPr>
              <a:t>Lino</a:t>
            </a:r>
            <a:endParaRPr lang="it-IT" sz="3800" dirty="0">
              <a:solidFill>
                <a:schemeClr val="accent3">
                  <a:lumMod val="40000"/>
                  <a:lumOff val="60000"/>
                </a:schemeClr>
              </a:solidFill>
              <a:latin typeface="Baskerville Old Face" panose="02020602080505020303" pitchFamily="18" charset="0"/>
            </a:endParaRPr>
          </a:p>
        </p:txBody>
      </p:sp>
      <p:sp>
        <p:nvSpPr>
          <p:cNvPr id="3" name="Sottotitolo 2"/>
          <p:cNvSpPr>
            <a:spLocks noGrp="1"/>
          </p:cNvSpPr>
          <p:nvPr>
            <p:ph type="subTitle" idx="1"/>
          </p:nvPr>
        </p:nvSpPr>
        <p:spPr>
          <a:xfrm>
            <a:off x="827584" y="3573016"/>
            <a:ext cx="7290048" cy="2160240"/>
          </a:xfrm>
        </p:spPr>
        <p:txBody>
          <a:bodyPr>
            <a:noAutofit/>
          </a:bodyPr>
          <a:lstStyle/>
          <a:p>
            <a:r>
              <a:rPr lang="it-IT" sz="2400" dirty="0"/>
              <a:t>Un </a:t>
            </a:r>
            <a:r>
              <a:rPr lang="it-IT" sz="2400" b="1" dirty="0"/>
              <a:t>catechista</a:t>
            </a:r>
            <a:r>
              <a:rPr lang="it-IT" sz="2400" dirty="0"/>
              <a:t> della parrocchia del Sacro Cuore di </a:t>
            </a:r>
            <a:r>
              <a:rPr lang="it-IT" sz="2400" dirty="0" err="1"/>
              <a:t>Kajo-Keji</a:t>
            </a:r>
            <a:r>
              <a:rPr lang="it-IT" sz="2400" dirty="0"/>
              <a:t> (Sud Sudan), di nome </a:t>
            </a:r>
            <a:r>
              <a:rPr lang="it-IT" sz="2400" b="1" dirty="0"/>
              <a:t>Lino</a:t>
            </a:r>
            <a:r>
              <a:rPr lang="it-IT" sz="2400" dirty="0"/>
              <a:t>, è stato ucciso domenica 22 gennaio nella cappella che sorge nella località di </a:t>
            </a:r>
            <a:r>
              <a:rPr lang="it-IT" sz="2400" dirty="0" err="1"/>
              <a:t>Lomin</a:t>
            </a:r>
            <a:r>
              <a:rPr lang="it-IT" sz="2400" dirty="0"/>
              <a:t>, insieme ad altre cinque persone, da un gruppo armato. </a:t>
            </a:r>
            <a:endParaRPr lang="it-IT" sz="2200" dirty="0">
              <a:latin typeface="Arial" panose="020B0604020202020204" pitchFamily="34" charset="0"/>
              <a:cs typeface="Arial" panose="020B0604020202020204" pitchFamily="34" charset="0"/>
            </a:endParaRPr>
          </a:p>
        </p:txBody>
      </p:sp>
      <p:sp>
        <p:nvSpPr>
          <p:cNvPr id="7" name="CasellaDiTesto 6"/>
          <p:cNvSpPr txBox="1"/>
          <p:nvPr/>
        </p:nvSpPr>
        <p:spPr>
          <a:xfrm>
            <a:off x="4860032" y="830037"/>
            <a:ext cx="3456384" cy="707886"/>
          </a:xfrm>
          <a:prstGeom prst="rect">
            <a:avLst/>
          </a:prstGeom>
          <a:noFill/>
        </p:spPr>
        <p:txBody>
          <a:bodyPr wrap="square" rtlCol="0">
            <a:spAutoFit/>
          </a:bodyPr>
          <a:lstStyle/>
          <a:p>
            <a:pPr algn="r"/>
            <a:r>
              <a:rPr lang="it-IT" sz="2000" dirty="0" smtClean="0">
                <a:solidFill>
                  <a:schemeClr val="accent3">
                    <a:lumMod val="20000"/>
                    <a:lumOff val="80000"/>
                  </a:schemeClr>
                </a:solidFill>
                <a:latin typeface="Georgia" panose="02040502050405020303" pitchFamily="18" charset="0"/>
              </a:rPr>
              <a:t>22 gennaio 2017</a:t>
            </a:r>
            <a:endParaRPr lang="it-IT" sz="2000" dirty="0">
              <a:solidFill>
                <a:schemeClr val="accent3">
                  <a:lumMod val="20000"/>
                  <a:lumOff val="80000"/>
                </a:schemeClr>
              </a:solidFill>
              <a:latin typeface="Georgia" panose="02040502050405020303" pitchFamily="18" charset="0"/>
            </a:endParaRPr>
          </a:p>
          <a:p>
            <a:pPr algn="r"/>
            <a:r>
              <a:rPr lang="it-IT" sz="2000" b="1" dirty="0" smtClean="0">
                <a:solidFill>
                  <a:schemeClr val="accent3">
                    <a:lumMod val="20000"/>
                    <a:lumOff val="80000"/>
                  </a:schemeClr>
                </a:solidFill>
                <a:latin typeface="Georgia" panose="02040502050405020303" pitchFamily="18" charset="0"/>
              </a:rPr>
              <a:t>SUD SUDAN</a:t>
            </a:r>
            <a:endParaRPr lang="it-IT" sz="2000" b="1" dirty="0">
              <a:solidFill>
                <a:schemeClr val="accent3">
                  <a:lumMod val="20000"/>
                  <a:lumOff val="80000"/>
                </a:schemeClr>
              </a:solidFill>
              <a:latin typeface="Georgia" panose="02040502050405020303" pitchFamily="18" charset="0"/>
            </a:endParaRPr>
          </a:p>
        </p:txBody>
      </p:sp>
      <p:pic>
        <p:nvPicPr>
          <p:cNvPr id="3074" name="Picture 2" descr="P:\MISSIO GIOVANI- MGM\Eleonora\s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79507"/>
            <a:ext cx="3833664" cy="1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796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23850" y="1916832"/>
            <a:ext cx="5256584" cy="803920"/>
          </a:xfrm>
        </p:spPr>
        <p:txBody>
          <a:bodyPr/>
          <a:lstStyle/>
          <a:p>
            <a:pPr algn="r"/>
            <a:r>
              <a:rPr lang="it-IT" sz="3800" dirty="0" smtClean="0">
                <a:solidFill>
                  <a:schemeClr val="accent3">
                    <a:lumMod val="40000"/>
                    <a:lumOff val="60000"/>
                  </a:schemeClr>
                </a:solidFill>
                <a:latin typeface="Baskerville Old Face" panose="02020602080505020303" pitchFamily="18" charset="0"/>
              </a:rPr>
              <a:t>George </a:t>
            </a:r>
            <a:r>
              <a:rPr lang="it-IT" sz="3800" dirty="0" err="1" smtClean="0">
                <a:solidFill>
                  <a:schemeClr val="accent3">
                    <a:lumMod val="40000"/>
                    <a:lumOff val="60000"/>
                  </a:schemeClr>
                </a:solidFill>
                <a:latin typeface="Baskerville Old Face" panose="02020602080505020303" pitchFamily="18" charset="0"/>
              </a:rPr>
              <a:t>Omondi</a:t>
            </a:r>
            <a:endParaRPr lang="it-IT" sz="3800" dirty="0">
              <a:solidFill>
                <a:schemeClr val="accent3">
                  <a:lumMod val="40000"/>
                  <a:lumOff val="60000"/>
                </a:schemeClr>
              </a:solidFill>
              <a:latin typeface="Baskerville Old Face" panose="02020602080505020303" pitchFamily="18" charset="0"/>
            </a:endParaRPr>
          </a:p>
        </p:txBody>
      </p:sp>
      <p:sp>
        <p:nvSpPr>
          <p:cNvPr id="3" name="Sottotitolo 2"/>
          <p:cNvSpPr>
            <a:spLocks noGrp="1"/>
          </p:cNvSpPr>
          <p:nvPr>
            <p:ph type="subTitle" idx="1"/>
          </p:nvPr>
        </p:nvSpPr>
        <p:spPr>
          <a:xfrm>
            <a:off x="1115616" y="3356992"/>
            <a:ext cx="6858000" cy="2520280"/>
          </a:xfrm>
        </p:spPr>
        <p:txBody>
          <a:bodyPr/>
          <a:lstStyle/>
          <a:p>
            <a:r>
              <a:rPr lang="it-IT" dirty="0" smtClean="0"/>
              <a:t> </a:t>
            </a:r>
            <a:endParaRPr lang="it-IT" dirty="0"/>
          </a:p>
        </p:txBody>
      </p:sp>
      <p:sp>
        <p:nvSpPr>
          <p:cNvPr id="7" name="CasellaDiTesto 6"/>
          <p:cNvSpPr txBox="1"/>
          <p:nvPr/>
        </p:nvSpPr>
        <p:spPr>
          <a:xfrm>
            <a:off x="3485431" y="785835"/>
            <a:ext cx="4814242" cy="707886"/>
          </a:xfrm>
          <a:prstGeom prst="rect">
            <a:avLst/>
          </a:prstGeom>
          <a:noFill/>
        </p:spPr>
        <p:txBody>
          <a:bodyPr wrap="square" rtlCol="0">
            <a:spAutoFit/>
          </a:bodyPr>
          <a:lstStyle/>
          <a:p>
            <a:pPr algn="r"/>
            <a:r>
              <a:rPr lang="it-IT" sz="2000" dirty="0" smtClean="0">
                <a:solidFill>
                  <a:schemeClr val="accent3">
                    <a:lumMod val="20000"/>
                    <a:lumOff val="80000"/>
                  </a:schemeClr>
                </a:solidFill>
                <a:latin typeface="Georgia" panose="02040502050405020303" pitchFamily="18" charset="0"/>
              </a:rPr>
              <a:t>19 marzo 2017</a:t>
            </a:r>
          </a:p>
          <a:p>
            <a:pPr algn="r"/>
            <a:r>
              <a:rPr lang="it-IT" sz="2000" b="1" dirty="0" smtClean="0">
                <a:solidFill>
                  <a:schemeClr val="accent3">
                    <a:lumMod val="20000"/>
                    <a:lumOff val="80000"/>
                  </a:schemeClr>
                </a:solidFill>
                <a:latin typeface="Georgia" panose="02040502050405020303" pitchFamily="18" charset="0"/>
              </a:rPr>
              <a:t>KENYA</a:t>
            </a:r>
            <a:endParaRPr lang="it-IT" sz="2000" b="1" dirty="0">
              <a:solidFill>
                <a:schemeClr val="accent3">
                  <a:lumMod val="20000"/>
                  <a:lumOff val="80000"/>
                </a:schemeClr>
              </a:solidFill>
              <a:latin typeface="Georgia" panose="02040502050405020303" pitchFamily="18" charset="0"/>
            </a:endParaRPr>
          </a:p>
        </p:txBody>
      </p:sp>
      <p:sp>
        <p:nvSpPr>
          <p:cNvPr id="4" name="CasellaDiTesto 3"/>
          <p:cNvSpPr txBox="1"/>
          <p:nvPr/>
        </p:nvSpPr>
        <p:spPr>
          <a:xfrm>
            <a:off x="732961" y="3356992"/>
            <a:ext cx="7704856" cy="2677656"/>
          </a:xfrm>
          <a:prstGeom prst="rect">
            <a:avLst/>
          </a:prstGeom>
          <a:noFill/>
        </p:spPr>
        <p:txBody>
          <a:bodyPr wrap="square" rtlCol="0">
            <a:spAutoFit/>
          </a:bodyPr>
          <a:lstStyle/>
          <a:p>
            <a:pPr algn="just"/>
            <a:r>
              <a:rPr lang="it-IT" sz="2100" dirty="0" smtClean="0"/>
              <a:t>Laico</a:t>
            </a:r>
            <a:r>
              <a:rPr lang="it-IT" sz="2100" dirty="0"/>
              <a:t>, 47 anni,</a:t>
            </a:r>
            <a:r>
              <a:rPr lang="it-IT" sz="2100" b="1" dirty="0"/>
              <a:t> </a:t>
            </a:r>
            <a:r>
              <a:rPr lang="it-IT" sz="2100" dirty="0"/>
              <a:t>è stato ucciso nella notte tra il 18 e il 19 marzo nel tentativo di fermare i ladri che avevano preso di mira la parrocchia di </a:t>
            </a:r>
            <a:r>
              <a:rPr lang="it-IT" sz="2100" dirty="0" err="1"/>
              <a:t>Nyalenda</a:t>
            </a:r>
            <a:r>
              <a:rPr lang="it-IT" sz="2100" dirty="0"/>
              <a:t>, slum di Kisumu</a:t>
            </a:r>
            <a:r>
              <a:rPr lang="it-IT" sz="2100"/>
              <a:t>, </a:t>
            </a:r>
            <a:r>
              <a:rPr lang="it-IT" sz="2100" smtClean="0"/>
              <a:t>Kenya, </a:t>
            </a:r>
            <a:r>
              <a:rPr lang="it-IT" sz="2100" dirty="0"/>
              <a:t>e l’abitazione del sacerdote, il missionario di </a:t>
            </a:r>
            <a:r>
              <a:rPr lang="it-IT" sz="2100" dirty="0" err="1"/>
              <a:t>Mill</a:t>
            </a:r>
            <a:r>
              <a:rPr lang="it-IT" sz="2100" dirty="0"/>
              <a:t> Hill p. George </a:t>
            </a:r>
            <a:r>
              <a:rPr lang="it-IT" sz="2100" dirty="0" err="1"/>
              <a:t>Kraakman</a:t>
            </a:r>
            <a:r>
              <a:rPr lang="it-IT" sz="2100" dirty="0"/>
              <a:t>. L’uomo, che dal 2008 era il guardiano della chiesa, è stato ripetutamente ferito alla testa e al collo mentre impediva ai ladri di raggiungere l’abitazione del missionario, ma è stato sopraffatto dai malviventi. Trasportato in ospedale, vi è morto appena arrivato. Lascia la moglie e cinque figli.</a:t>
            </a:r>
            <a:r>
              <a:rPr lang="it-IT" sz="2100" dirty="0" smtClean="0">
                <a:latin typeface="Arial" panose="020B0604020202020204" pitchFamily="34" charset="0"/>
                <a:cs typeface="Arial" panose="020B0604020202020204" pitchFamily="34" charset="0"/>
              </a:rPr>
              <a:t> </a:t>
            </a:r>
            <a:endParaRPr lang="it-IT" sz="2100" dirty="0">
              <a:latin typeface="Arial" panose="020B0604020202020204" pitchFamily="34" charset="0"/>
              <a:cs typeface="Arial" panose="020B0604020202020204" pitchFamily="34" charset="0"/>
            </a:endParaRPr>
          </a:p>
        </p:txBody>
      </p:sp>
      <p:pic>
        <p:nvPicPr>
          <p:cNvPr id="4098" name="Picture 2" descr="Risultati immagini per kisumu nigeria">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217"/>
          <a:stretch/>
        </p:blipFill>
        <p:spPr bwMode="auto">
          <a:xfrm>
            <a:off x="440124" y="404664"/>
            <a:ext cx="2376264" cy="249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091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67744" y="1652300"/>
            <a:ext cx="6048672" cy="1200636"/>
          </a:xfrm>
        </p:spPr>
        <p:txBody>
          <a:bodyPr/>
          <a:lstStyle/>
          <a:p>
            <a:pPr algn="r"/>
            <a:r>
              <a:rPr lang="it-IT" sz="3700" dirty="0" smtClean="0">
                <a:solidFill>
                  <a:schemeClr val="accent3">
                    <a:lumMod val="40000"/>
                    <a:lumOff val="60000"/>
                  </a:schemeClr>
                </a:solidFill>
              </a:rPr>
              <a:t>     </a:t>
            </a:r>
            <a:r>
              <a:rPr lang="it-IT" sz="3600" b="1" dirty="0">
                <a:solidFill>
                  <a:schemeClr val="accent3">
                    <a:lumMod val="40000"/>
                    <a:lumOff val="60000"/>
                  </a:schemeClr>
                </a:solidFill>
                <a:latin typeface="Baskerville Old Face" panose="02020602080505020303" pitchFamily="18" charset="0"/>
              </a:rPr>
              <a:t>Don Felipe Carrillo Altamirano</a:t>
            </a:r>
            <a:r>
              <a:rPr lang="it-IT" sz="3600" dirty="0">
                <a:solidFill>
                  <a:schemeClr val="accent3">
                    <a:lumMod val="40000"/>
                    <a:lumOff val="60000"/>
                  </a:schemeClr>
                </a:solidFill>
                <a:latin typeface="Baskerville Old Face" panose="02020602080505020303" pitchFamily="18" charset="0"/>
              </a:rPr>
              <a:t> </a:t>
            </a:r>
          </a:p>
        </p:txBody>
      </p:sp>
      <p:sp>
        <p:nvSpPr>
          <p:cNvPr id="3" name="Sottotitolo 2"/>
          <p:cNvSpPr>
            <a:spLocks noGrp="1"/>
          </p:cNvSpPr>
          <p:nvPr>
            <p:ph type="subTitle" idx="1"/>
          </p:nvPr>
        </p:nvSpPr>
        <p:spPr>
          <a:xfrm>
            <a:off x="1187624" y="3356992"/>
            <a:ext cx="6858000" cy="2520280"/>
          </a:xfrm>
        </p:spPr>
        <p:txBody>
          <a:bodyPr>
            <a:noAutofit/>
          </a:bodyPr>
          <a:lstStyle/>
          <a:p>
            <a:pPr algn="just"/>
            <a:r>
              <a:rPr lang="it-IT" sz="2400" dirty="0" smtClean="0"/>
              <a:t>É </a:t>
            </a:r>
            <a:r>
              <a:rPr lang="it-IT" sz="2400" dirty="0"/>
              <a:t>stato ucciso domenica 26 marzo nella località di </a:t>
            </a:r>
            <a:r>
              <a:rPr lang="it-IT" sz="2400" dirty="0" err="1"/>
              <a:t>El</a:t>
            </a:r>
            <a:r>
              <a:rPr lang="it-IT" sz="2400" dirty="0"/>
              <a:t> </a:t>
            </a:r>
            <a:r>
              <a:rPr lang="it-IT" sz="2400" dirty="0" err="1"/>
              <a:t>Nayar</a:t>
            </a:r>
            <a:r>
              <a:rPr lang="it-IT" sz="2400" dirty="0"/>
              <a:t>, Prelatura di </a:t>
            </a:r>
            <a:r>
              <a:rPr lang="it-IT" sz="2400" dirty="0" err="1"/>
              <a:t>Jesús</a:t>
            </a:r>
            <a:r>
              <a:rPr lang="it-IT" sz="2400" dirty="0"/>
              <a:t> </a:t>
            </a:r>
            <a:r>
              <a:rPr lang="it-IT" sz="2400" dirty="0" err="1"/>
              <a:t>María</a:t>
            </a:r>
            <a:r>
              <a:rPr lang="it-IT" sz="2400" dirty="0"/>
              <a:t> del </a:t>
            </a:r>
            <a:r>
              <a:rPr lang="it-IT" sz="2400" dirty="0" err="1"/>
              <a:t>Nayar</a:t>
            </a:r>
            <a:r>
              <a:rPr lang="it-IT" sz="2400" dirty="0"/>
              <a:t>, stato del </a:t>
            </a:r>
            <a:r>
              <a:rPr lang="it-IT" sz="2400" dirty="0" err="1"/>
              <a:t>Nayarit</a:t>
            </a:r>
            <a:r>
              <a:rPr lang="it-IT" sz="2400" dirty="0"/>
              <a:t> (Messico), apparentemente vittima di un'aggressione per furto. </a:t>
            </a:r>
            <a:endParaRPr lang="it-IT" sz="2100" dirty="0">
              <a:latin typeface="Arial" panose="020B0604020202020204" pitchFamily="34" charset="0"/>
              <a:cs typeface="Arial" panose="020B0604020202020204" pitchFamily="34" charset="0"/>
            </a:endParaRPr>
          </a:p>
        </p:txBody>
      </p:sp>
      <p:sp>
        <p:nvSpPr>
          <p:cNvPr id="7" name="CasellaDiTesto 6"/>
          <p:cNvSpPr txBox="1"/>
          <p:nvPr/>
        </p:nvSpPr>
        <p:spPr>
          <a:xfrm>
            <a:off x="3419872" y="775849"/>
            <a:ext cx="4896544" cy="707886"/>
          </a:xfrm>
          <a:prstGeom prst="rect">
            <a:avLst/>
          </a:prstGeom>
          <a:noFill/>
        </p:spPr>
        <p:txBody>
          <a:bodyPr wrap="square" rtlCol="0">
            <a:spAutoFit/>
          </a:bodyPr>
          <a:lstStyle/>
          <a:p>
            <a:pPr algn="r"/>
            <a:r>
              <a:rPr lang="it-IT" sz="2000" dirty="0" smtClean="0">
                <a:solidFill>
                  <a:schemeClr val="accent3">
                    <a:lumMod val="20000"/>
                    <a:lumOff val="80000"/>
                  </a:schemeClr>
                </a:solidFill>
                <a:latin typeface="Georgia" panose="02040502050405020303" pitchFamily="18" charset="0"/>
              </a:rPr>
              <a:t>26 marzo 2017</a:t>
            </a:r>
          </a:p>
          <a:p>
            <a:pPr algn="r"/>
            <a:r>
              <a:rPr lang="it-IT" sz="2000" b="1" dirty="0" smtClean="0">
                <a:solidFill>
                  <a:schemeClr val="accent3">
                    <a:lumMod val="20000"/>
                    <a:lumOff val="80000"/>
                  </a:schemeClr>
                </a:solidFill>
                <a:latin typeface="Georgia" panose="02040502050405020303" pitchFamily="18" charset="0"/>
              </a:rPr>
              <a:t>MESSICO</a:t>
            </a:r>
            <a:endParaRPr lang="it-IT" sz="2000" b="1" dirty="0">
              <a:solidFill>
                <a:schemeClr val="accent3">
                  <a:lumMod val="20000"/>
                  <a:lumOff val="80000"/>
                </a:schemeClr>
              </a:solidFill>
              <a:latin typeface="Georgia" panose="02040502050405020303" pitchFamily="18" charset="0"/>
            </a:endParaRPr>
          </a:p>
        </p:txBody>
      </p:sp>
      <p:pic>
        <p:nvPicPr>
          <p:cNvPr id="5122" name="Picture 2" descr="Risultati immagini per Don Felipe Carrillo Altamirano">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95"/>
          <a:stretch/>
        </p:blipFill>
        <p:spPr bwMode="auto">
          <a:xfrm>
            <a:off x="461703" y="-1"/>
            <a:ext cx="2382105" cy="3134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820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47664" y="1844824"/>
            <a:ext cx="6768752" cy="803920"/>
          </a:xfrm>
        </p:spPr>
        <p:txBody>
          <a:bodyPr/>
          <a:lstStyle/>
          <a:p>
            <a:pPr algn="r"/>
            <a:r>
              <a:rPr lang="it-IT" sz="4000" b="1" dirty="0" smtClean="0">
                <a:solidFill>
                  <a:schemeClr val="accent3">
                    <a:lumMod val="40000"/>
                    <a:lumOff val="60000"/>
                  </a:schemeClr>
                </a:solidFill>
                <a:latin typeface="Baskerville Old Face" panose="02020602080505020303" pitchFamily="18" charset="0"/>
              </a:rPr>
              <a:t>Fra’ Diego </a:t>
            </a:r>
            <a:r>
              <a:rPr lang="it-IT" sz="4000" b="1" dirty="0" err="1">
                <a:solidFill>
                  <a:schemeClr val="accent3">
                    <a:lumMod val="40000"/>
                    <a:lumOff val="60000"/>
                  </a:schemeClr>
                </a:solidFill>
                <a:latin typeface="Baskerville Old Face" panose="02020602080505020303" pitchFamily="18" charset="0"/>
              </a:rPr>
              <a:t>Bedoya</a:t>
            </a:r>
            <a:endParaRPr lang="it-IT" sz="3800" dirty="0">
              <a:solidFill>
                <a:schemeClr val="accent3">
                  <a:lumMod val="40000"/>
                  <a:lumOff val="60000"/>
                </a:schemeClr>
              </a:solidFill>
              <a:latin typeface="Baskerville Old Face" panose="02020602080505020303" pitchFamily="18" charset="0"/>
            </a:endParaRPr>
          </a:p>
        </p:txBody>
      </p:sp>
      <p:sp>
        <p:nvSpPr>
          <p:cNvPr id="3" name="Sottotitolo 2"/>
          <p:cNvSpPr>
            <a:spLocks noGrp="1"/>
          </p:cNvSpPr>
          <p:nvPr>
            <p:ph type="subTitle" idx="1"/>
          </p:nvPr>
        </p:nvSpPr>
        <p:spPr>
          <a:xfrm>
            <a:off x="683568" y="3356992"/>
            <a:ext cx="7632848" cy="2520280"/>
          </a:xfrm>
        </p:spPr>
        <p:txBody>
          <a:bodyPr>
            <a:noAutofit/>
          </a:bodyPr>
          <a:lstStyle/>
          <a:p>
            <a:pPr algn="just"/>
            <a:r>
              <a:rPr lang="it-IT" sz="2200" dirty="0"/>
              <a:t>É</a:t>
            </a:r>
            <a:r>
              <a:rPr lang="it-IT" sz="2200" dirty="0" smtClean="0"/>
              <a:t> </a:t>
            </a:r>
            <a:r>
              <a:rPr lang="it-IT" sz="2200" dirty="0"/>
              <a:t>stato trovato morto all’alba di lunedì 10 aprile, nel suo ufficio, molto probabilmente ucciso durante una rapina, in quanto sul collo aveva una ferita d'arma bianca e il corpo presentava dei segni di colluttazione. Diego, 35 anni, di nazionalità colombiana, era in Venezuela da più di 15 anni, e svolgeva il suo ministero pastorale presso la Casa dedicata alla cura e all’assistenza degli anziani dei bambini disabili. </a:t>
            </a:r>
            <a:endParaRPr lang="it-IT" sz="2200" dirty="0">
              <a:latin typeface="Arial" panose="020B0604020202020204" pitchFamily="34" charset="0"/>
              <a:cs typeface="Arial" panose="020B0604020202020204" pitchFamily="34" charset="0"/>
            </a:endParaRPr>
          </a:p>
        </p:txBody>
      </p:sp>
      <p:sp>
        <p:nvSpPr>
          <p:cNvPr id="7" name="CasellaDiTesto 6"/>
          <p:cNvSpPr txBox="1"/>
          <p:nvPr/>
        </p:nvSpPr>
        <p:spPr>
          <a:xfrm>
            <a:off x="4860032" y="500913"/>
            <a:ext cx="3456384" cy="707886"/>
          </a:xfrm>
          <a:prstGeom prst="rect">
            <a:avLst/>
          </a:prstGeom>
          <a:noFill/>
        </p:spPr>
        <p:txBody>
          <a:bodyPr wrap="square" rtlCol="0">
            <a:spAutoFit/>
          </a:bodyPr>
          <a:lstStyle/>
          <a:p>
            <a:pPr algn="r"/>
            <a:r>
              <a:rPr lang="it-IT" sz="2000" dirty="0" smtClean="0">
                <a:solidFill>
                  <a:schemeClr val="accent3">
                    <a:lumMod val="20000"/>
                    <a:lumOff val="80000"/>
                  </a:schemeClr>
                </a:solidFill>
                <a:latin typeface="Georgia" panose="02040502050405020303" pitchFamily="18" charset="0"/>
              </a:rPr>
              <a:t>10 Aprile2017</a:t>
            </a:r>
          </a:p>
          <a:p>
            <a:pPr algn="r"/>
            <a:r>
              <a:rPr lang="it-IT" sz="2000" b="1" dirty="0" smtClean="0">
                <a:solidFill>
                  <a:schemeClr val="accent3">
                    <a:lumMod val="20000"/>
                    <a:lumOff val="80000"/>
                  </a:schemeClr>
                </a:solidFill>
                <a:latin typeface="Georgia" panose="02040502050405020303" pitchFamily="18" charset="0"/>
              </a:rPr>
              <a:t>VENEZUELA</a:t>
            </a:r>
            <a:endParaRPr lang="it-IT" sz="2000" b="1" dirty="0">
              <a:solidFill>
                <a:schemeClr val="accent3">
                  <a:lumMod val="20000"/>
                  <a:lumOff val="80000"/>
                </a:schemeClr>
              </a:solidFill>
              <a:latin typeface="Georgia" panose="02040502050405020303" pitchFamily="18" charset="0"/>
            </a:endParaRPr>
          </a:p>
        </p:txBody>
      </p:sp>
      <p:pic>
        <p:nvPicPr>
          <p:cNvPr id="6146" name="Picture 2" descr="Risultati immagini per diego bedoya">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37" r="8799"/>
          <a:stretch/>
        </p:blipFill>
        <p:spPr bwMode="auto">
          <a:xfrm>
            <a:off x="179512" y="250981"/>
            <a:ext cx="3179929" cy="2573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821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32398" y="1998392"/>
            <a:ext cx="5256584" cy="803920"/>
          </a:xfrm>
        </p:spPr>
        <p:txBody>
          <a:bodyPr/>
          <a:lstStyle/>
          <a:p>
            <a:pPr algn="r"/>
            <a:r>
              <a:rPr lang="it-IT" sz="4000" b="1" dirty="0">
                <a:solidFill>
                  <a:schemeClr val="accent3">
                    <a:lumMod val="40000"/>
                    <a:lumOff val="60000"/>
                  </a:schemeClr>
                </a:solidFill>
                <a:latin typeface="Baskerville Old Face" panose="02020602080505020303" pitchFamily="18" charset="0"/>
              </a:rPr>
              <a:t>p. Lucien </a:t>
            </a:r>
            <a:r>
              <a:rPr lang="it-IT" sz="4000" b="1" dirty="0" err="1">
                <a:solidFill>
                  <a:schemeClr val="accent3">
                    <a:lumMod val="40000"/>
                    <a:lumOff val="60000"/>
                  </a:schemeClr>
                </a:solidFill>
                <a:latin typeface="Baskerville Old Face" panose="02020602080505020303" pitchFamily="18" charset="0"/>
              </a:rPr>
              <a:t>Njiva</a:t>
            </a:r>
            <a:endParaRPr lang="it-IT" sz="3800" dirty="0">
              <a:solidFill>
                <a:schemeClr val="accent3">
                  <a:lumMod val="40000"/>
                  <a:lumOff val="60000"/>
                </a:schemeClr>
              </a:solidFill>
              <a:latin typeface="Baskerville Old Face" panose="02020602080505020303" pitchFamily="18" charset="0"/>
            </a:endParaRPr>
          </a:p>
        </p:txBody>
      </p:sp>
      <p:sp>
        <p:nvSpPr>
          <p:cNvPr id="3" name="Sottotitolo 2"/>
          <p:cNvSpPr>
            <a:spLocks noGrp="1"/>
          </p:cNvSpPr>
          <p:nvPr>
            <p:ph type="subTitle" idx="1"/>
          </p:nvPr>
        </p:nvSpPr>
        <p:spPr>
          <a:xfrm>
            <a:off x="611560" y="3212976"/>
            <a:ext cx="7677422" cy="2880320"/>
          </a:xfrm>
        </p:spPr>
        <p:txBody>
          <a:bodyPr>
            <a:noAutofit/>
          </a:bodyPr>
          <a:lstStyle/>
          <a:p>
            <a:pPr algn="just"/>
            <a:r>
              <a:rPr lang="it-IT" sz="2000" dirty="0" smtClean="0"/>
              <a:t>Frate cappuccino </a:t>
            </a:r>
            <a:r>
              <a:rPr lang="it-IT" sz="2000" dirty="0"/>
              <a:t>malgascio di 46 anni</a:t>
            </a:r>
            <a:r>
              <a:rPr lang="it-IT" sz="2000" dirty="0" smtClean="0"/>
              <a:t>, </a:t>
            </a:r>
            <a:r>
              <a:rPr lang="it-IT" sz="2000" dirty="0"/>
              <a:t>è stato ucciso nella notte tra sabato 22 e domenica 23 aprile, nel convento di </a:t>
            </a:r>
            <a:r>
              <a:rPr lang="it-IT" sz="2000" dirty="0" err="1"/>
              <a:t>Ambendrana</a:t>
            </a:r>
            <a:r>
              <a:rPr lang="it-IT" sz="2000" dirty="0"/>
              <a:t> </a:t>
            </a:r>
            <a:r>
              <a:rPr lang="it-IT" sz="2000" dirty="0" err="1"/>
              <a:t>Antsohihy</a:t>
            </a:r>
            <a:r>
              <a:rPr lang="it-IT" sz="2000" dirty="0"/>
              <a:t>, in Madagascar. Intorno all’una di notte alcuni banditi hanno assalito il convento, ferendo un giovane diacono di 26 anni, </a:t>
            </a:r>
            <a:r>
              <a:rPr lang="it-IT" sz="2000" dirty="0" err="1"/>
              <a:t>Jérémy</a:t>
            </a:r>
            <a:r>
              <a:rPr lang="it-IT" sz="2000" dirty="0"/>
              <a:t>. Sentendo le sue grida, p. Lucien è accorso in suo aiuto, ma i ladri gli hanno sparato con un fucile </a:t>
            </a:r>
            <a:r>
              <a:rPr lang="it-IT" sz="2000" dirty="0" smtClean="0"/>
              <a:t>Kalashnikov. I </a:t>
            </a:r>
            <a:r>
              <a:rPr lang="it-IT" sz="2000" dirty="0"/>
              <a:t>banditi volevano impadronirsi della campana del convento per estrarne i metalli e rivenderli al mercato nero.</a:t>
            </a:r>
            <a:endParaRPr lang="it-IT" sz="1900" dirty="0">
              <a:latin typeface="Arial" panose="020B0604020202020204" pitchFamily="34" charset="0"/>
              <a:cs typeface="Arial" panose="020B0604020202020204" pitchFamily="34" charset="0"/>
            </a:endParaRPr>
          </a:p>
        </p:txBody>
      </p:sp>
      <p:sp>
        <p:nvSpPr>
          <p:cNvPr id="7" name="CasellaDiTesto 6"/>
          <p:cNvSpPr txBox="1"/>
          <p:nvPr/>
        </p:nvSpPr>
        <p:spPr>
          <a:xfrm>
            <a:off x="4283968" y="577834"/>
            <a:ext cx="4005014" cy="707886"/>
          </a:xfrm>
          <a:prstGeom prst="rect">
            <a:avLst/>
          </a:prstGeom>
          <a:noFill/>
        </p:spPr>
        <p:txBody>
          <a:bodyPr wrap="square" rtlCol="0">
            <a:spAutoFit/>
          </a:bodyPr>
          <a:lstStyle/>
          <a:p>
            <a:pPr algn="r"/>
            <a:r>
              <a:rPr lang="it-IT" sz="2000" dirty="0" smtClean="0">
                <a:solidFill>
                  <a:schemeClr val="accent3">
                    <a:lumMod val="20000"/>
                    <a:lumOff val="80000"/>
                  </a:schemeClr>
                </a:solidFill>
                <a:latin typeface="Georgia" panose="02040502050405020303" pitchFamily="18" charset="0"/>
              </a:rPr>
              <a:t>23 aprile 2017</a:t>
            </a:r>
          </a:p>
          <a:p>
            <a:pPr algn="r"/>
            <a:r>
              <a:rPr lang="it-IT" sz="2000" b="1" dirty="0" smtClean="0">
                <a:solidFill>
                  <a:schemeClr val="accent3">
                    <a:lumMod val="20000"/>
                    <a:lumOff val="80000"/>
                  </a:schemeClr>
                </a:solidFill>
                <a:latin typeface="Georgia" panose="02040502050405020303" pitchFamily="18" charset="0"/>
              </a:rPr>
              <a:t>MADAGASCAR</a:t>
            </a:r>
            <a:endParaRPr lang="it-IT" sz="2000" b="1" dirty="0">
              <a:solidFill>
                <a:schemeClr val="accent3">
                  <a:lumMod val="20000"/>
                  <a:lumOff val="80000"/>
                </a:schemeClr>
              </a:solidFill>
              <a:latin typeface="Georgia" panose="02040502050405020303" pitchFamily="18" charset="0"/>
            </a:endParaRPr>
          </a:p>
        </p:txBody>
      </p:sp>
      <p:sp>
        <p:nvSpPr>
          <p:cNvPr id="4" name="AutoShape 2" descr="Risultati immagini per bandiera madagascar"/>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172" name="Picture 4" descr="Risultati immagini per bandiera madagasca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25" y="377026"/>
            <a:ext cx="3293210" cy="2321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977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843808" y="2074776"/>
            <a:ext cx="5256584" cy="803920"/>
          </a:xfrm>
        </p:spPr>
        <p:txBody>
          <a:bodyPr/>
          <a:lstStyle/>
          <a:p>
            <a:pPr algn="r"/>
            <a:r>
              <a:rPr lang="it-IT" sz="4000" b="1" dirty="0">
                <a:solidFill>
                  <a:schemeClr val="accent3">
                    <a:lumMod val="40000"/>
                    <a:lumOff val="60000"/>
                  </a:schemeClr>
                </a:solidFill>
                <a:latin typeface="Baskerville Old Face" panose="02020602080505020303" pitchFamily="18" charset="0"/>
              </a:rPr>
              <a:t>Don </a:t>
            </a:r>
            <a:r>
              <a:rPr lang="it-IT" sz="4000" b="1" dirty="0" err="1">
                <a:solidFill>
                  <a:schemeClr val="accent3">
                    <a:lumMod val="40000"/>
                    <a:lumOff val="60000"/>
                  </a:schemeClr>
                </a:solidFill>
                <a:latin typeface="Baskerville Old Face" panose="02020602080505020303" pitchFamily="18" charset="0"/>
              </a:rPr>
              <a:t>Adolphe</a:t>
            </a:r>
            <a:r>
              <a:rPr lang="it-IT" sz="4000" b="1" dirty="0">
                <a:solidFill>
                  <a:schemeClr val="accent3">
                    <a:lumMod val="40000"/>
                    <a:lumOff val="60000"/>
                  </a:schemeClr>
                </a:solidFill>
                <a:latin typeface="Baskerville Old Face" panose="02020602080505020303" pitchFamily="18" charset="0"/>
              </a:rPr>
              <a:t> </a:t>
            </a:r>
            <a:r>
              <a:rPr lang="it-IT" sz="4000" b="1" dirty="0" err="1">
                <a:solidFill>
                  <a:schemeClr val="accent3">
                    <a:lumMod val="40000"/>
                    <a:lumOff val="60000"/>
                  </a:schemeClr>
                </a:solidFill>
                <a:latin typeface="Baskerville Old Face" panose="02020602080505020303" pitchFamily="18" charset="0"/>
              </a:rPr>
              <a:t>Ntahondereye</a:t>
            </a:r>
            <a:endParaRPr lang="it-IT" sz="3800" dirty="0">
              <a:solidFill>
                <a:schemeClr val="accent3">
                  <a:lumMod val="40000"/>
                  <a:lumOff val="60000"/>
                </a:schemeClr>
              </a:solidFill>
              <a:latin typeface="Baskerville Old Face" panose="02020602080505020303" pitchFamily="18" charset="0"/>
            </a:endParaRPr>
          </a:p>
        </p:txBody>
      </p:sp>
      <p:sp>
        <p:nvSpPr>
          <p:cNvPr id="3" name="Sottotitolo 2"/>
          <p:cNvSpPr>
            <a:spLocks noGrp="1"/>
          </p:cNvSpPr>
          <p:nvPr>
            <p:ph type="subTitle" idx="1"/>
          </p:nvPr>
        </p:nvSpPr>
        <p:spPr>
          <a:xfrm>
            <a:off x="827584" y="3429000"/>
            <a:ext cx="7514331" cy="2520280"/>
          </a:xfrm>
        </p:spPr>
        <p:txBody>
          <a:bodyPr>
            <a:noAutofit/>
          </a:bodyPr>
          <a:lstStyle/>
          <a:p>
            <a:pPr algn="just"/>
            <a:r>
              <a:rPr lang="it-IT" sz="2100" dirty="0"/>
              <a:t>Vicario della parrocchia San Francesco Saverio di </a:t>
            </a:r>
            <a:r>
              <a:rPr lang="it-IT" sz="2100" dirty="0" err="1"/>
              <a:t>Gatumba</a:t>
            </a:r>
            <a:r>
              <a:rPr lang="it-IT" sz="2100" dirty="0"/>
              <a:t> (nell’ovest del Burundi al confine con la RDC), è morto l’11 maggio, due settimane dopo la sua liberazione, a causa dello stress accumulato durante la prigionia. Il 9 aprile don </a:t>
            </a:r>
            <a:r>
              <a:rPr lang="it-IT" sz="2100" dirty="0" err="1"/>
              <a:t>Ntahondereye</a:t>
            </a:r>
            <a:r>
              <a:rPr lang="it-IT" sz="2100" dirty="0"/>
              <a:t> era stato rapito insieme ad altre due persone dopo essere caduto in un agguato stradale teso da un gruppo di uomini armati. I tre sono stati liberati dopo 17 giorni di prigionia. </a:t>
            </a:r>
            <a:endParaRPr lang="it-IT" sz="2100" dirty="0" smtClean="0">
              <a:latin typeface="Arial" panose="020B0604020202020204" pitchFamily="34" charset="0"/>
              <a:cs typeface="Arial" panose="020B0604020202020204" pitchFamily="34" charset="0"/>
            </a:endParaRPr>
          </a:p>
        </p:txBody>
      </p:sp>
      <p:sp>
        <p:nvSpPr>
          <p:cNvPr id="7" name="CasellaDiTesto 6"/>
          <p:cNvSpPr txBox="1"/>
          <p:nvPr/>
        </p:nvSpPr>
        <p:spPr>
          <a:xfrm>
            <a:off x="4788024" y="476094"/>
            <a:ext cx="3456384" cy="707886"/>
          </a:xfrm>
          <a:prstGeom prst="rect">
            <a:avLst/>
          </a:prstGeom>
          <a:noFill/>
        </p:spPr>
        <p:txBody>
          <a:bodyPr wrap="square" rtlCol="0">
            <a:spAutoFit/>
          </a:bodyPr>
          <a:lstStyle/>
          <a:p>
            <a:pPr algn="r"/>
            <a:r>
              <a:rPr lang="it-IT" sz="2000" dirty="0" smtClean="0">
                <a:solidFill>
                  <a:schemeClr val="accent3">
                    <a:lumMod val="20000"/>
                    <a:lumOff val="80000"/>
                  </a:schemeClr>
                </a:solidFill>
                <a:latin typeface="Georgia" panose="02040502050405020303" pitchFamily="18" charset="0"/>
              </a:rPr>
              <a:t>11 maggio 2017</a:t>
            </a:r>
          </a:p>
          <a:p>
            <a:pPr algn="r"/>
            <a:r>
              <a:rPr lang="it-IT" sz="2000" b="1" dirty="0" smtClean="0">
                <a:solidFill>
                  <a:schemeClr val="accent3">
                    <a:lumMod val="20000"/>
                    <a:lumOff val="80000"/>
                  </a:schemeClr>
                </a:solidFill>
                <a:latin typeface="Georgia" panose="02040502050405020303" pitchFamily="18" charset="0"/>
              </a:rPr>
              <a:t>BURUNDI</a:t>
            </a:r>
            <a:endParaRPr lang="it-IT" sz="2000" b="1" dirty="0">
              <a:solidFill>
                <a:schemeClr val="accent3">
                  <a:lumMod val="20000"/>
                  <a:lumOff val="80000"/>
                </a:schemeClr>
              </a:solidFill>
              <a:latin typeface="Georgia" panose="02040502050405020303" pitchFamily="18" charset="0"/>
            </a:endParaRPr>
          </a:p>
        </p:txBody>
      </p:sp>
      <p:pic>
        <p:nvPicPr>
          <p:cNvPr id="8194" name="Picture 2" descr="Risultati immagini per Don Adolphe Ntahondereye">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09" r="16264"/>
          <a:stretch/>
        </p:blipFill>
        <p:spPr bwMode="auto">
          <a:xfrm>
            <a:off x="539552" y="174862"/>
            <a:ext cx="3024336" cy="2703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7701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ta di giornal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1612</TotalTime>
  <Words>1743</Words>
  <Application>Microsoft Office PowerPoint</Application>
  <PresentationFormat>Presentazione su schermo (4:3)</PresentationFormat>
  <Paragraphs>98</Paragraphs>
  <Slides>22</Slides>
  <Notes>3</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Carta di giornale</vt:lpstr>
      <vt:lpstr>Operatori pastorali uccisi nell’anno 2017</vt:lpstr>
      <vt:lpstr>Don Joaquin  Hernandez Sifuentes</vt:lpstr>
      <vt:lpstr> Helena Agnieszka  Kmiec</vt:lpstr>
      <vt:lpstr>Lino</vt:lpstr>
      <vt:lpstr>George Omondi</vt:lpstr>
      <vt:lpstr>     Don Felipe Carrillo Altamirano </vt:lpstr>
      <vt:lpstr>Fra’ Diego Bedoya</vt:lpstr>
      <vt:lpstr>p. Lucien Njiva</vt:lpstr>
      <vt:lpstr>Don Adolphe Ntahondereye</vt:lpstr>
      <vt:lpstr>don Luis Lopez Villa</vt:lpstr>
      <vt:lpstr>padre Diomer Eliver  Chavarría Pérez</vt:lpstr>
      <vt:lpstr>don José Miguel Machorro</vt:lpstr>
      <vt:lpstr>Domingo Edo</vt:lpstr>
      <vt:lpstr>P. Pedro  Gomes Bezerra</vt:lpstr>
      <vt:lpstr>Ricardo Luna</vt:lpstr>
      <vt:lpstr>Don Cyriacus Onunkwo</vt:lpstr>
      <vt:lpstr>P.  Abelardo Antonio Muñoz Sánchez</vt:lpstr>
      <vt:lpstr>Suor Ruvadiki  Plaxedes Kamundiya   </vt:lpstr>
      <vt:lpstr>Don Evans  Juma Oduor</vt:lpstr>
      <vt:lpstr>Don Marcelito Paez</vt:lpstr>
      <vt:lpstr>Joseph Naga, John Manye e Patrick</vt:lpstr>
      <vt:lpstr>Don Joseph Simoly</vt:lpstr>
    </vt:vector>
  </TitlesOfParts>
  <Company>Fondazione Missio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 Jean-Paule Kalule Kyalembera</dc:title>
  <dc:creator>giovanni rocca</dc:creator>
  <cp:lastModifiedBy>Ele Borgia</cp:lastModifiedBy>
  <cp:revision>105</cp:revision>
  <dcterms:created xsi:type="dcterms:W3CDTF">2016-02-16T12:56:44Z</dcterms:created>
  <dcterms:modified xsi:type="dcterms:W3CDTF">2018-03-05T10:44:02Z</dcterms:modified>
</cp:coreProperties>
</file>