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49" r:id="rId2"/>
    <p:sldId id="269" r:id="rId3"/>
    <p:sldId id="325" r:id="rId4"/>
    <p:sldId id="326" r:id="rId5"/>
    <p:sldId id="327" r:id="rId6"/>
    <p:sldId id="328" r:id="rId7"/>
    <p:sldId id="270" r:id="rId8"/>
    <p:sldId id="316" r:id="rId9"/>
    <p:sldId id="313" r:id="rId10"/>
    <p:sldId id="345" r:id="rId11"/>
    <p:sldId id="314" r:id="rId12"/>
    <p:sldId id="315" r:id="rId13"/>
    <p:sldId id="317" r:id="rId14"/>
    <p:sldId id="256" r:id="rId15"/>
    <p:sldId id="304" r:id="rId16"/>
    <p:sldId id="307" r:id="rId17"/>
    <p:sldId id="339" r:id="rId18"/>
    <p:sldId id="342" r:id="rId19"/>
    <p:sldId id="271" r:id="rId20"/>
    <p:sldId id="274" r:id="rId21"/>
    <p:sldId id="273" r:id="rId22"/>
    <p:sldId id="257" r:id="rId23"/>
    <p:sldId id="340" r:id="rId24"/>
    <p:sldId id="278" r:id="rId25"/>
    <p:sldId id="318" r:id="rId26"/>
    <p:sldId id="331" r:id="rId27"/>
    <p:sldId id="347" r:id="rId28"/>
    <p:sldId id="346" r:id="rId29"/>
    <p:sldId id="348" r:id="rId30"/>
    <p:sldId id="333" r:id="rId31"/>
    <p:sldId id="332" r:id="rId32"/>
    <p:sldId id="334" r:id="rId33"/>
    <p:sldId id="335" r:id="rId34"/>
    <p:sldId id="336" r:id="rId35"/>
    <p:sldId id="337" r:id="rId36"/>
    <p:sldId id="350" r:id="rId37"/>
    <p:sldId id="344" r:id="rId38"/>
    <p:sldId id="312" r:id="rId39"/>
    <p:sldId id="281" r:id="rId40"/>
    <p:sldId id="282" r:id="rId41"/>
    <p:sldId id="283" r:id="rId42"/>
    <p:sldId id="284" r:id="rId43"/>
    <p:sldId id="262" r:id="rId44"/>
    <p:sldId id="338" r:id="rId45"/>
    <p:sldId id="343"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2"/>
    <a:srgbClr val="FF3300"/>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28" autoAdjust="0"/>
  </p:normalViewPr>
  <p:slideViewPr>
    <p:cSldViewPr>
      <p:cViewPr varScale="1">
        <p:scale>
          <a:sx n="70" d="100"/>
          <a:sy n="70" d="100"/>
        </p:scale>
        <p:origin x="-504" y="-90"/>
      </p:cViewPr>
      <p:guideLst>
        <p:guide orient="horz" pos="2160"/>
        <p:guide pos="2880"/>
      </p:guideLst>
    </p:cSldViewPr>
  </p:slideViewPr>
  <p:notesTextViewPr>
    <p:cViewPr>
      <p:scale>
        <a:sx n="1" d="1"/>
        <a:sy n="1" d="1"/>
      </p:scale>
      <p:origin x="0" y="0"/>
    </p:cViewPr>
  </p:notesTextViewPr>
  <p:sorterViewPr>
    <p:cViewPr>
      <p:scale>
        <a:sx n="100" d="100"/>
        <a:sy n="100" d="100"/>
      </p:scale>
      <p:origin x="0" y="2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6DE620-5915-42E4-9EBA-72CB4EF443EC}" type="datetimeFigureOut">
              <a:rPr lang="it-IT" smtClean="0"/>
              <a:t>14/04/2016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26EF4-328C-46E9-9E48-48A60A7CE47E}" type="slidenum">
              <a:rPr lang="it-IT" smtClean="0"/>
              <a:t>‹N›</a:t>
            </a:fld>
            <a:endParaRPr lang="it-IT"/>
          </a:p>
        </p:txBody>
      </p:sp>
    </p:spTree>
    <p:extLst>
      <p:ext uri="{BB962C8B-B14F-4D97-AF65-F5344CB8AC3E}">
        <p14:creationId xmlns:p14="http://schemas.microsoft.com/office/powerpoint/2010/main" val="333809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4426EF4-328C-46E9-9E48-48A60A7CE47E}" type="slidenum">
              <a:rPr lang="it-IT" smtClean="0"/>
              <a:t>43</a:t>
            </a:fld>
            <a:endParaRPr lang="it-IT"/>
          </a:p>
        </p:txBody>
      </p:sp>
    </p:spTree>
    <p:extLst>
      <p:ext uri="{BB962C8B-B14F-4D97-AF65-F5344CB8AC3E}">
        <p14:creationId xmlns:p14="http://schemas.microsoft.com/office/powerpoint/2010/main" val="176833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B9A262FF-BFE8-4798-A3D1-091951CD3A1B}" type="datetimeFigureOut">
              <a:rPr lang="it-IT" smtClean="0"/>
              <a:t>14/04/2016</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8F7B35A4-1AD0-4DA5-9EF1-2326F8575BC5}"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B9A262FF-BFE8-4798-A3D1-091951CD3A1B}" type="datetimeFigureOut">
              <a:rPr lang="it-IT" smtClean="0"/>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B9A262FF-BFE8-4798-A3D1-091951CD3A1B}" type="datetimeFigureOut">
              <a:rPr lang="it-IT" smtClean="0"/>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B9A262FF-BFE8-4798-A3D1-091951CD3A1B}" type="datetimeFigureOut">
              <a:rPr lang="it-IT" smtClean="0"/>
              <a:t>14/04/2016</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8F7B35A4-1AD0-4DA5-9EF1-2326F8575BC5}"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B9A262FF-BFE8-4798-A3D1-091951CD3A1B}" type="datetimeFigureOut">
              <a:rPr lang="it-IT" smtClean="0"/>
              <a:t>14/04/2016</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8F7B35A4-1AD0-4DA5-9EF1-2326F8575BC5}" type="slidenum">
              <a:rPr lang="it-IT" smtClean="0"/>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B9A262FF-BFE8-4798-A3D1-091951CD3A1B}" type="datetimeFigureOut">
              <a:rPr lang="it-IT" smtClean="0"/>
              <a:t>14/04/2016</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B9A262FF-BFE8-4798-A3D1-091951CD3A1B}" type="datetimeFigureOut">
              <a:rPr lang="it-IT" smtClean="0"/>
              <a:t>14/04/2016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8F7B35A4-1AD0-4DA5-9EF1-2326F8575BC5}" type="slidenum">
              <a:rPr lang="it-IT" smtClean="0"/>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B9A262FF-BFE8-4798-A3D1-091951CD3A1B}" type="datetimeFigureOut">
              <a:rPr lang="it-IT" smtClean="0"/>
              <a:t>14/04/2016</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B9A262FF-BFE8-4798-A3D1-091951CD3A1B}" type="datetimeFigureOut">
              <a:rPr lang="it-IT" smtClean="0"/>
              <a:t>14/04/2016</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B9A262FF-BFE8-4798-A3D1-091951CD3A1B}" type="datetimeFigureOut">
              <a:rPr lang="it-IT" smtClean="0"/>
              <a:t>14/04/2016</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7B35A4-1AD0-4DA5-9EF1-2326F8575BC5}"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B9A262FF-BFE8-4798-A3D1-091951CD3A1B}" type="datetimeFigureOut">
              <a:rPr lang="it-IT" smtClean="0"/>
              <a:t>14/04/2016</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8F7B35A4-1AD0-4DA5-9EF1-2326F8575BC5}" type="slidenum">
              <a:rPr lang="it-IT" smtClean="0"/>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9A262FF-BFE8-4798-A3D1-091951CD3A1B}" type="datetimeFigureOut">
              <a:rPr lang="it-IT" smtClean="0"/>
              <a:t>14/04/2016</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F7B35A4-1AD0-4DA5-9EF1-2326F8575BC5}" type="slidenum">
              <a:rPr lang="it-IT" smtClean="0"/>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it/url?sa=i&amp;rct=j&amp;q=&amp;esrc=s&amp;source=images&amp;cd=&amp;cad=rja&amp;uact=8&amp;ved=0ahUKEwiXqp_P97XLAhXCNJoKHZz9D54QjRwIBw&amp;url=http://landingsintl.org/further-reading/christian-unity-and-the-new-evangelization/&amp;bvm=bv.116573086,d.bGs&amp;psig=AFQjCNGcd8zmbmZ4P5ZQn4vt7R_qko7k0A&amp;ust=1457692918242529"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it/url?sa=i&amp;rct=j&amp;q=&amp;esrc=s&amp;source=images&amp;cd=&amp;cad=rja&amp;uact=8&amp;ved=0ahUKEwiO0YfekI7LAhUL2RoKHYdkB3MQjRwIBw&amp;url=http://www.umanesimocristiano.org/it/details-articles/preti-depressi-e-stressati-/25795772/&amp;psig=AFQjCNFbf3hdwZ0JcTPq4gijdQFxvmOkdA&amp;ust=1456325218049401"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google.it/url?sa=i&amp;rct=j&amp;q=&amp;esrc=s&amp;source=images&amp;cd=&amp;cad=rja&amp;uact=8&amp;ved=0ahUKEwiB2f3Yho7LAhVDOBoKHSvLD4EQjRwIBw&amp;url=http://www.saveriani.com/dg/it/saveriani/conforti&amp;psig=AFQjCNFQf-I_QnZLbYfzIlWHnLdd0tDGFQ&amp;ust=1456322456579454"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it/url?sa=i&amp;rct=j&amp;q=&amp;esrc=s&amp;source=images&amp;cd=&amp;cad=rja&amp;uact=8&amp;ved=0ahUKEwjCjtWM_orLAhUBTRoKHR6ACJUQjRwIBw&amp;url=http://www.emi.it/tutti-responsabili-del-vangelo&amp;psig=AFQjCNG8WaVoPd8WKe1LsBDlZA0UMu6Lxg&amp;ust=1456217227742418"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8.jpeg"/><Relationship Id="rId4" Type="http://schemas.openxmlformats.org/officeDocument/2006/relationships/hyperlink" Target="https://www.google.it/url?sa=i&amp;rct=j&amp;q=&amp;esrc=s&amp;source=images&amp;cd=&amp;cad=rja&amp;uact=8&amp;ved=0ahUKEwj2_-mlmbbKAhUJVBQKHdv6DAoQjRwIBw&amp;url=http://slideplayer.it/slide/931143/&amp;psig=AFQjCNEbmkgKtXUWRIOjAvodOymjtSk0Dw&amp;ust=1453303822247960"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it/url?sa=i&amp;rct=j&amp;q=&amp;esrc=s&amp;source=images&amp;cd=&amp;cad=rja&amp;uact=8&amp;ved=0ahUKEwiLmf2hoonMAhVDVBQKHc-DD9gQjRwIBw&amp;url=http://www.lafedelta.it/Rubriche/Testimoni-del-Risorto/Don-Alessandro-Dordi&amp;bvm=bv.119028448,d.d24&amp;psig=AFQjCNEr4JZgWYPtbgI-kd_0g4gY7XzzMQ&amp;ust=1460556227847549" TargetMode="Externa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oogle.it/url?sa=i&amp;rct=j&amp;q=&amp;esrc=s&amp;source=images&amp;cd=&amp;cad=rja&amp;uact=8&amp;ved=0ahUKEwi39-fRvIjMAhXIWRQKHaKYDFAQjRwIBw&amp;url=http://www.ppoomm.va/index.php?mnu=opere&amp;chLang=ES&amp;opera=PUM&amp;bvm=bv.119028448,d.d24&amp;psig=AFQjCNGFaJkc9OBBPp8iBae_lEF3S7FuPw&amp;ust=146052897332257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miuGpjonMAhWGSBQKHeelDvAQjRwIBw&amp;url=http://www.iitaly.org/37868/two-popes-declared-saint-paul-vi-second-vatican-council&amp;bvm=bv.119028448,d.d24&amp;psig=AFQjCNG00YH3cnpSGeoNIWuroWmfnz1SDg&amp;ust=1460550913674134"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it/url?sa=i&amp;rct=j&amp;q=&amp;esrc=s&amp;source=images&amp;cd=&amp;cad=rja&amp;uact=8&amp;ved=0ahUKEwj3xb_o5YbMAhVJRhQKHeaTBMMQjRwIBw&amp;url=http://www.urbaniana.press/tag/missiologia/4&amp;psig=AFQjCNH1xwMq0jVr0Uejj4CFyqUsrYIwOA&amp;ust=1460471321225370" TargetMode="Externa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it/url?sa=i&amp;rct=j&amp;q=&amp;esrc=s&amp;source=images&amp;cd=&amp;cad=rja&amp;uact=8&amp;ved=0ahUKEwj3uP3_sInMAhUDVRQKHQFgAMIQjRwIBw&amp;url=http://www.asianews.it/news-en/Chinese-Church-celebrates-more-than-20-thousand-baptism-at-Easter-31156.html&amp;bvm=bv.119028448,d.d24&amp;psig=AFQjCNF6nTSdprklp1UITOEDHMUwzfqFvw&amp;ust=1460560018948782"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it/url?sa=i&amp;rct=j&amp;q=&amp;esrc=s&amp;source=images&amp;cd=&amp;ved=0ahUKEwisjvPWsYnMAhUH1RQKHeGWCxMQjRwIBw&amp;url=http://ncronline.org/blogs/ncr-today/north-korean-catholics-will-not-attend-papal-reconciliation-mass&amp;psig=AFQjCNG25cCR9PA6ph_hc4S3aTprDzhkBg&amp;ust=1460559792300032"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it/url?sa=i&amp;rct=j&amp;q=&amp;esrc=s&amp;source=images&amp;cd=&amp;cad=rja&amp;uact=8&amp;ved=0ahUKEwij9eSVv4jMAhXBbxQKHQN8DdkQjRwIBw&amp;url=http://www.avvenire.it/Mondo/Pagine/Suore-in-Yemen-simbolo-dell8-marzo-.aspx&amp;bvm=bv.119028448,d.d24&amp;psig=AFQjCNFiFekUqlxzNia1UII1GmQn1IIyBw&amp;ust=1460529662154070" TargetMode="Externa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hyperlink" Target="http://www.google.it/url?sa=i&amp;rct=j&amp;q=&amp;esrc=s&amp;source=images&amp;cd=&amp;cad=rja&amp;uact=8&amp;ved=0ahUKEwjn3874v4jMAhUBPxQKHRW_DjUQjRwIBw&amp;url=http://www.lastampa.it/2016/03/21/vaticaninsider/ita/news/congo-assassinato-un-prete-assunzionista-OBi0jUtkq6pSOqsiMeIjpL/pagina.html&amp;bvm=bv.119028448,d.d24&amp;psig=AFQjCNH9OaoOcnL8Py2PFEKYzFDF6snV6g&amp;ust=1460529833721604"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chicagotribune.com/news/nationworld/ct-pope-francis-easter-20160326-story.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ondi\Desktop\60°%20Seminaristi%20(roll-up)[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572"/>
          <a:stretch/>
        </p:blipFill>
        <p:spPr bwMode="auto">
          <a:xfrm>
            <a:off x="6437428" y="1"/>
            <a:ext cx="2743084" cy="68645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iondi\Desktop\60°%20Seminaristi%20(roll-up)[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527"/>
          <a:stretch/>
        </p:blipFill>
        <p:spPr bwMode="auto">
          <a:xfrm>
            <a:off x="-36512" y="1"/>
            <a:ext cx="6607762"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63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11960" y="104924"/>
            <a:ext cx="4932040" cy="6740307"/>
          </a:xfrm>
          <a:prstGeom prst="rect">
            <a:avLst/>
          </a:prstGeom>
          <a:noFill/>
        </p:spPr>
        <p:txBody>
          <a:bodyPr wrap="square" rtlCol="0">
            <a:spAutoFit/>
          </a:bodyPr>
          <a:lstStyle/>
          <a:p>
            <a:r>
              <a:rPr lang="it-IT" b="1" i="1" dirty="0" smtClean="0"/>
              <a:t>«La </a:t>
            </a:r>
            <a:r>
              <a:rPr lang="it-IT" b="1" i="1" dirty="0"/>
              <a:t>prima motivazione per evangelizzare è l’amore di Gesù che abbiamo ricevuto, l’esperienza di essere salvati da Lui che ci spinge ad amarlo sempre di più. Però, che amore è quello che non sente la necessità di parlare della persona amata, di presentarla, di farla conoscere? Se non proviamo l’intenso desiderio di comunicarlo, abbiamo bisogno di soffermarci in preghiera per chiedere a Lui che torni ad affascinarci. Abbiamo bisogno d’implorare ogni giorno, di chiedere la sua grazia perché apra il nostro cuore freddo e scuota la nostra vita tiepida e superficiale. </a:t>
            </a:r>
            <a:endParaRPr lang="it-IT" b="1" i="1" dirty="0" smtClean="0"/>
          </a:p>
          <a:p>
            <a:r>
              <a:rPr lang="it-IT" b="1" i="1" dirty="0" smtClean="0"/>
              <a:t>Che </a:t>
            </a:r>
            <a:r>
              <a:rPr lang="it-IT" b="1" i="1" dirty="0"/>
              <a:t>dolce è stare davanti a un crocifisso, </a:t>
            </a:r>
            <a:endParaRPr lang="it-IT" b="1" i="1" dirty="0" smtClean="0"/>
          </a:p>
          <a:p>
            <a:r>
              <a:rPr lang="it-IT" b="1" i="1" dirty="0" smtClean="0"/>
              <a:t>o </a:t>
            </a:r>
            <a:r>
              <a:rPr lang="it-IT" b="1" i="1" dirty="0"/>
              <a:t>in ginocchio davanti al Santissimo, </a:t>
            </a:r>
            <a:endParaRPr lang="it-IT" b="1" i="1" dirty="0" smtClean="0"/>
          </a:p>
          <a:p>
            <a:r>
              <a:rPr lang="it-IT" b="1" i="1" dirty="0" smtClean="0"/>
              <a:t>e </a:t>
            </a:r>
            <a:r>
              <a:rPr lang="it-IT" b="1" i="1" dirty="0"/>
              <a:t>semplicemente essere davanti ai suoi occhi! Quanto bene ci fa lasciare che Egli torni a toccare la nostra esistenza e ci lanci a comunicare la sua nuova vita! </a:t>
            </a:r>
            <a:r>
              <a:rPr lang="it-IT" b="1" i="1" dirty="0" smtClean="0"/>
              <a:t>La </a:t>
            </a:r>
            <a:r>
              <a:rPr lang="it-IT" b="1" i="1" dirty="0"/>
              <a:t>migliore motivazione per decidersi a comunicare il Vangelo è contemplarlo con amore, è sostare sulle sue pagine e leggerlo con il cuore. Se lo accostiamo in questo modo, la sua bellezza ci stupisce, torna ogni volta ad </a:t>
            </a:r>
            <a:r>
              <a:rPr lang="it-IT" b="1" i="1" dirty="0" smtClean="0"/>
              <a:t>affascinarci». </a:t>
            </a:r>
            <a:r>
              <a:rPr lang="it-IT" sz="1100" b="1" i="1" dirty="0" smtClean="0"/>
              <a:t>(EG 264)</a:t>
            </a:r>
            <a:endParaRPr lang="it-IT" sz="1100" b="1" i="1" dirty="0"/>
          </a:p>
        </p:txBody>
      </p:sp>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4397" r="32852"/>
          <a:stretch/>
        </p:blipFill>
        <p:spPr bwMode="auto">
          <a:xfrm>
            <a:off x="0" y="-14649"/>
            <a:ext cx="3940404" cy="688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11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32040" y="10934"/>
            <a:ext cx="4032448" cy="6586418"/>
          </a:xfrm>
          <a:prstGeom prst="rect">
            <a:avLst/>
          </a:prstGeom>
          <a:noFill/>
        </p:spPr>
        <p:txBody>
          <a:bodyPr wrap="square" rtlCol="0">
            <a:spAutoFit/>
          </a:bodyPr>
          <a:lstStyle/>
          <a:p>
            <a:r>
              <a:rPr lang="it-IT" sz="2400" b="1" dirty="0" smtClean="0">
                <a:solidFill>
                  <a:srgbClr val="002060"/>
                </a:solidFill>
                <a:latin typeface="Calibri" panose="020F0502020204030204" pitchFamily="34" charset="0"/>
              </a:rPr>
              <a:t>˝</a:t>
            </a:r>
            <a:r>
              <a:rPr lang="it-IT" sz="2400" b="1" dirty="0" smtClean="0">
                <a:latin typeface="Calibri" panose="020F0502020204030204" pitchFamily="34" charset="0"/>
              </a:rPr>
              <a:t>A </a:t>
            </a:r>
            <a:r>
              <a:rPr lang="it-IT" sz="2400" b="1" dirty="0">
                <a:latin typeface="Calibri" panose="020F0502020204030204" pitchFamily="34" charset="0"/>
              </a:rPr>
              <a:t>voi </a:t>
            </a:r>
            <a:r>
              <a:rPr lang="it-IT" sz="2400" b="1" dirty="0" smtClean="0">
                <a:latin typeface="Calibri" panose="020F0502020204030204" pitchFamily="34" charset="0"/>
              </a:rPr>
              <a:t>Direttori </a:t>
            </a:r>
            <a:r>
              <a:rPr lang="it-IT" sz="2400" b="1" dirty="0">
                <a:latin typeface="Calibri" panose="020F0502020204030204" pitchFamily="34" charset="0"/>
              </a:rPr>
              <a:t>nazionali delle Pontificie Opere Missionarie, per vocazione </a:t>
            </a:r>
            <a:r>
              <a:rPr lang="it-IT" sz="2400" b="1" dirty="0" smtClean="0">
                <a:latin typeface="Calibri" panose="020F0502020204030204" pitchFamily="34" charset="0"/>
              </a:rPr>
              <a:t>e </a:t>
            </a:r>
            <a:r>
              <a:rPr lang="it-IT" sz="2400" b="1" dirty="0">
                <a:latin typeface="Calibri" panose="020F0502020204030204" pitchFamily="34" charset="0"/>
              </a:rPr>
              <a:t>per ministero, spetta un compito impegnativo e privilegiato: </a:t>
            </a:r>
            <a:endParaRPr lang="it-IT" sz="2400" b="1" dirty="0" smtClean="0">
              <a:latin typeface="Calibri" panose="020F0502020204030204" pitchFamily="34" charset="0"/>
            </a:endParaRPr>
          </a:p>
          <a:p>
            <a:r>
              <a:rPr lang="it-IT" sz="2400" b="1" dirty="0" smtClean="0">
                <a:latin typeface="Calibri" panose="020F0502020204030204" pitchFamily="34" charset="0"/>
              </a:rPr>
              <a:t>il </a:t>
            </a:r>
            <a:r>
              <a:rPr lang="it-IT" sz="2400" b="1" dirty="0">
                <a:latin typeface="Calibri" panose="020F0502020204030204" pitchFamily="34" charset="0"/>
              </a:rPr>
              <a:t>vostro sguardo e il vostro interesse si allargano agli ampi e universali orizzonti dell’umanità, alle sue frontiere geografiche </a:t>
            </a:r>
            <a:endParaRPr lang="it-IT" sz="2400" b="1" dirty="0" smtClean="0">
              <a:latin typeface="Calibri" panose="020F0502020204030204" pitchFamily="34" charset="0"/>
            </a:endParaRPr>
          </a:p>
          <a:p>
            <a:r>
              <a:rPr lang="it-IT" sz="2400" b="1" dirty="0" smtClean="0">
                <a:latin typeface="Calibri" panose="020F0502020204030204" pitchFamily="34" charset="0"/>
              </a:rPr>
              <a:t>e </a:t>
            </a:r>
            <a:r>
              <a:rPr lang="it-IT" sz="2400" b="1" dirty="0">
                <a:latin typeface="Calibri" panose="020F0502020204030204" pitchFamily="34" charset="0"/>
              </a:rPr>
              <a:t>soprattutto umane. </a:t>
            </a:r>
            <a:endParaRPr lang="it-IT" sz="2400" b="1" dirty="0" smtClean="0">
              <a:latin typeface="Calibri" panose="020F0502020204030204" pitchFamily="34" charset="0"/>
            </a:endParaRPr>
          </a:p>
          <a:p>
            <a:r>
              <a:rPr lang="it-IT" sz="2400" b="1" dirty="0" smtClean="0">
                <a:latin typeface="Calibri" panose="020F0502020204030204" pitchFamily="34" charset="0"/>
              </a:rPr>
              <a:t>Con </a:t>
            </a:r>
            <a:r>
              <a:rPr lang="it-IT" sz="2400" b="1" dirty="0">
                <a:latin typeface="Calibri" panose="020F0502020204030204" pitchFamily="34" charset="0"/>
              </a:rPr>
              <a:t>stima e affetto voi accompagnate la vita delle Chiese giovani sparse nel mondo, e animate il Popolo </a:t>
            </a:r>
            <a:endParaRPr lang="it-IT" sz="2400" b="1" dirty="0" smtClean="0">
              <a:latin typeface="Calibri" panose="020F0502020204030204" pitchFamily="34" charset="0"/>
            </a:endParaRPr>
          </a:p>
          <a:p>
            <a:r>
              <a:rPr lang="it-IT" sz="2400" b="1" dirty="0" smtClean="0">
                <a:latin typeface="Calibri" panose="020F0502020204030204" pitchFamily="34" charset="0"/>
              </a:rPr>
              <a:t>di </a:t>
            </a:r>
            <a:r>
              <a:rPr lang="it-IT" sz="2400" b="1" dirty="0">
                <a:latin typeface="Calibri" panose="020F0502020204030204" pitchFamily="34" charset="0"/>
              </a:rPr>
              <a:t>Dio perché viva pienamente la missione universale</a:t>
            </a:r>
            <a:r>
              <a:rPr lang="it-IT" sz="2400" b="1" dirty="0" smtClean="0">
                <a:latin typeface="Calibri" panose="020F0502020204030204" pitchFamily="34" charset="0"/>
              </a:rPr>
              <a:t>.</a:t>
            </a:r>
            <a:r>
              <a:rPr lang="it-IT" b="1" dirty="0" smtClean="0">
                <a:solidFill>
                  <a:srgbClr val="002060"/>
                </a:solidFill>
                <a:latin typeface="Calibri" panose="020F0502020204030204" pitchFamily="34" charset="0"/>
              </a:rPr>
              <a:t>˝</a:t>
            </a:r>
          </a:p>
          <a:p>
            <a:r>
              <a:rPr lang="it-IT" sz="1200" b="1" dirty="0" smtClean="0">
                <a:solidFill>
                  <a:srgbClr val="002060"/>
                </a:solidFill>
                <a:latin typeface="Calibri" panose="020F0502020204030204" pitchFamily="34" charset="0"/>
              </a:rPr>
              <a:t>Papa Francesco ai Direttori PPOOMM, 5 giugno 2015</a:t>
            </a:r>
            <a:endParaRPr lang="it-IT" sz="1200" b="1" dirty="0">
              <a:latin typeface="Calibri" panose="020F0502020204030204" pitchFamily="34" charset="0"/>
            </a:endParaRPr>
          </a:p>
        </p:txBody>
      </p:sp>
      <p:pic>
        <p:nvPicPr>
          <p:cNvPr id="3074" name="Picture 2" descr="C:\Users\biondi\Pictures\bild_1959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2"/>
            <a:ext cx="46222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39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6632"/>
            <a:ext cx="8784976" cy="3262432"/>
          </a:xfrm>
          <a:prstGeom prst="rect">
            <a:avLst/>
          </a:prstGeom>
          <a:noFill/>
        </p:spPr>
        <p:txBody>
          <a:bodyPr wrap="square" rtlCol="0">
            <a:spAutoFit/>
          </a:bodyPr>
          <a:lstStyle/>
          <a:p>
            <a:r>
              <a:rPr lang="it-IT" sz="2400" b="1" dirty="0" smtClean="0">
                <a:solidFill>
                  <a:srgbClr val="002060"/>
                </a:solidFill>
                <a:latin typeface="Calibri" panose="020F0502020204030204" pitchFamily="34" charset="0"/>
              </a:rPr>
              <a:t>«Le Pontificie Opere Missionarie, per il carisma che le caratterizza, sono attente e sensibili alle necessità dei territori di missione e, in particolare, ai gruppi umani più poveri. </a:t>
            </a:r>
          </a:p>
          <a:p>
            <a:r>
              <a:rPr lang="it-IT" sz="2400" b="1" dirty="0" smtClean="0">
                <a:solidFill>
                  <a:srgbClr val="002060"/>
                </a:solidFill>
                <a:latin typeface="Calibri" panose="020F0502020204030204" pitchFamily="34" charset="0"/>
              </a:rPr>
              <a:t>Sono strumenti di comunione tra le Chiese, favorendo e realizzando una condivisione di persone e di risorse economiche. </a:t>
            </a:r>
          </a:p>
          <a:p>
            <a:r>
              <a:rPr lang="it-IT" sz="2400" b="1" dirty="0" smtClean="0">
                <a:solidFill>
                  <a:srgbClr val="002060"/>
                </a:solidFill>
                <a:latin typeface="Calibri" panose="020F0502020204030204" pitchFamily="34" charset="0"/>
              </a:rPr>
              <a:t>Sono impegnate a sostenere seminaristi, presbiteri e religiose delle giovani Chiese dei territori di missione nei Collegi Pontifici». </a:t>
            </a:r>
          </a:p>
          <a:p>
            <a:r>
              <a:rPr lang="it-IT" sz="1200" b="1" dirty="0">
                <a:solidFill>
                  <a:srgbClr val="002060"/>
                </a:solidFill>
                <a:latin typeface="Calibri" panose="020F0502020204030204" pitchFamily="34" charset="0"/>
              </a:rPr>
              <a:t>Papa Francesco ai Direttori PPOOMM, 5 giugno 2015</a:t>
            </a:r>
            <a:endParaRPr lang="it-IT" sz="1200" b="1" dirty="0">
              <a:latin typeface="Calibri" panose="020F0502020204030204" pitchFamily="34" charset="0"/>
            </a:endParaRPr>
          </a:p>
          <a:p>
            <a:endParaRPr lang="it-IT" sz="2400" b="1" dirty="0">
              <a:solidFill>
                <a:srgbClr val="002060"/>
              </a:solidFill>
              <a:latin typeface="Calibri" panose="020F0502020204030204" pitchFamily="34" charset="0"/>
            </a:endParaRPr>
          </a:p>
        </p:txBody>
      </p:sp>
      <p:pic>
        <p:nvPicPr>
          <p:cNvPr id="5124" name="Picture 4" descr="http://img.tgcom24.mediaset.it/binary/dal-web/39.$plit/C_4_articolo_2031073__ImageGallery__imageGalleryItem_0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68960"/>
            <a:ext cx="8520731"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802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6822" y="4802376"/>
            <a:ext cx="8712968" cy="2308324"/>
          </a:xfrm>
          <a:prstGeom prst="rect">
            <a:avLst/>
          </a:prstGeom>
        </p:spPr>
        <p:txBody>
          <a:bodyPr wrap="square">
            <a:spAutoFit/>
          </a:bodyPr>
          <a:lstStyle/>
          <a:p>
            <a:r>
              <a:rPr lang="it-IT" sz="2400" b="1" dirty="0" smtClean="0">
                <a:latin typeface="Calibri" panose="020F0502020204030204" pitchFamily="34" charset="0"/>
              </a:rPr>
              <a:t>“Davanti </a:t>
            </a:r>
            <a:r>
              <a:rPr lang="it-IT" sz="2400" b="1" dirty="0">
                <a:latin typeface="Calibri" panose="020F0502020204030204" pitchFamily="34" charset="0"/>
              </a:rPr>
              <a:t>ad un compito così bello e importante che ci sta davanti, la fede e l’amore di Cristo hanno la capacità di spingerci ovunque per annunciare il Vangelo dell’amore, della fraternità e della giustizia. E questo si fa con la preghiera, con il coraggio evangelico e con la testimonianza delle beatitudini. </a:t>
            </a:r>
            <a:r>
              <a:rPr lang="it-IT" sz="1200" b="1" dirty="0">
                <a:solidFill>
                  <a:srgbClr val="002060"/>
                </a:solidFill>
                <a:latin typeface="Calibri" panose="020F0502020204030204" pitchFamily="34" charset="0"/>
              </a:rPr>
              <a:t>Papa Francesco ai Direttori PPOOMM, 5 giugno 2015</a:t>
            </a:r>
            <a:endParaRPr lang="it-IT" sz="1200" b="1" dirty="0">
              <a:latin typeface="Calibri" panose="020F0502020204030204" pitchFamily="34" charset="0"/>
            </a:endParaRPr>
          </a:p>
          <a:p>
            <a:endParaRPr lang="it-IT" sz="2400" b="1" dirty="0" smtClean="0">
              <a:latin typeface="Calibri" panose="020F0502020204030204" pitchFamily="34" charset="0"/>
            </a:endParaRPr>
          </a:p>
        </p:txBody>
      </p:sp>
      <p:pic>
        <p:nvPicPr>
          <p:cNvPr id="3076" name="Picture 4" descr="http://landingsintl.org/wp-content/uploads/2012/10/header-unit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8496944"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63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ctrTitle"/>
          </p:nvPr>
        </p:nvSpPr>
        <p:spPr>
          <a:xfrm>
            <a:off x="251520" y="188640"/>
            <a:ext cx="8712968" cy="1512168"/>
          </a:xfrm>
        </p:spPr>
        <p:txBody>
          <a:bodyPr>
            <a:noAutofit/>
          </a:bodyPr>
          <a:lstStyle/>
          <a:p>
            <a:r>
              <a:rPr lang="it-IT" sz="3200" b="1" dirty="0" smtClean="0">
                <a:solidFill>
                  <a:srgbClr val="FF0000"/>
                </a:solidFill>
                <a:effectLst/>
                <a:latin typeface="Arial Black" panose="020B0A04020102020204" pitchFamily="34" charset="0"/>
              </a:rPr>
              <a:t>La </a:t>
            </a:r>
            <a:r>
              <a:rPr lang="it-IT" sz="3200" b="1" dirty="0" smtClean="0">
                <a:solidFill>
                  <a:srgbClr val="0070C0"/>
                </a:solidFill>
                <a:effectLst/>
                <a:latin typeface="Arial Black" panose="020B0A04020102020204" pitchFamily="34" charset="0"/>
              </a:rPr>
              <a:t>P</a:t>
            </a:r>
            <a:r>
              <a:rPr lang="it-IT" sz="3200" b="1" dirty="0" smtClean="0">
                <a:solidFill>
                  <a:srgbClr val="FF0000"/>
                </a:solidFill>
                <a:effectLst/>
                <a:latin typeface="Arial Black" panose="020B0A04020102020204" pitchFamily="34" charset="0"/>
              </a:rPr>
              <a:t>ontificia </a:t>
            </a:r>
            <a:r>
              <a:rPr lang="it-IT" sz="3200" b="1" dirty="0" smtClean="0">
                <a:solidFill>
                  <a:srgbClr val="0070C0"/>
                </a:solidFill>
                <a:effectLst/>
                <a:latin typeface="Arial Black" panose="020B0A04020102020204" pitchFamily="34" charset="0"/>
              </a:rPr>
              <a:t>U</a:t>
            </a:r>
            <a:r>
              <a:rPr lang="it-IT" sz="3200" b="1" dirty="0" smtClean="0">
                <a:solidFill>
                  <a:srgbClr val="FF0000"/>
                </a:solidFill>
                <a:effectLst/>
                <a:latin typeface="Arial Black" panose="020B0A04020102020204" pitchFamily="34" charset="0"/>
              </a:rPr>
              <a:t>nione </a:t>
            </a:r>
            <a:r>
              <a:rPr lang="it-IT" sz="3200" b="1" dirty="0" smtClean="0">
                <a:solidFill>
                  <a:srgbClr val="0070C0"/>
                </a:solidFill>
                <a:effectLst/>
                <a:latin typeface="Arial Black" panose="020B0A04020102020204" pitchFamily="34" charset="0"/>
              </a:rPr>
              <a:t>M</a:t>
            </a:r>
            <a:r>
              <a:rPr lang="it-IT" sz="3200" b="1" dirty="0" smtClean="0">
                <a:solidFill>
                  <a:srgbClr val="FF0000"/>
                </a:solidFill>
                <a:effectLst/>
                <a:latin typeface="Arial Black" panose="020B0A04020102020204" pitchFamily="34" charset="0"/>
              </a:rPr>
              <a:t>issionaria</a:t>
            </a:r>
            <a:br>
              <a:rPr lang="it-IT" sz="3200" b="1" dirty="0" smtClean="0">
                <a:solidFill>
                  <a:srgbClr val="FF0000"/>
                </a:solidFill>
                <a:effectLst/>
                <a:latin typeface="Arial Black" panose="020B0A04020102020204" pitchFamily="34" charset="0"/>
              </a:rPr>
            </a:br>
            <a:r>
              <a:rPr lang="it-IT" sz="3200" b="1" dirty="0" smtClean="0">
                <a:solidFill>
                  <a:srgbClr val="FF0000"/>
                </a:solidFill>
                <a:effectLst/>
                <a:latin typeface="Arial Black" panose="020B0A04020102020204" pitchFamily="34" charset="0"/>
              </a:rPr>
              <a:t>Tra  I  fallimenti  degli  </a:t>
            </a:r>
            <a:r>
              <a:rPr lang="it-IT" sz="3200" b="1" dirty="0">
                <a:solidFill>
                  <a:srgbClr val="FF0000"/>
                </a:solidFill>
                <a:effectLst/>
                <a:latin typeface="Arial Black" panose="020B0A04020102020204" pitchFamily="34" charset="0"/>
              </a:rPr>
              <a:t>uomini </a:t>
            </a:r>
            <a:r>
              <a:rPr lang="it-IT" sz="3200" b="1" dirty="0" smtClean="0">
                <a:solidFill>
                  <a:srgbClr val="FF0000"/>
                </a:solidFill>
                <a:effectLst/>
                <a:latin typeface="Arial Black" panose="020B0A04020102020204" pitchFamily="34" charset="0"/>
              </a:rPr>
              <a:t/>
            </a:r>
            <a:br>
              <a:rPr lang="it-IT" sz="3200" b="1" dirty="0" smtClean="0">
                <a:solidFill>
                  <a:srgbClr val="FF0000"/>
                </a:solidFill>
                <a:effectLst/>
                <a:latin typeface="Arial Black" panose="020B0A04020102020204" pitchFamily="34" charset="0"/>
              </a:rPr>
            </a:br>
            <a:r>
              <a:rPr lang="it-IT" sz="3200" b="1" dirty="0" smtClean="0">
                <a:solidFill>
                  <a:srgbClr val="FF0000"/>
                </a:solidFill>
                <a:effectLst/>
                <a:latin typeface="Arial Black" panose="020B0A04020102020204" pitchFamily="34" charset="0"/>
              </a:rPr>
              <a:t>e  i  successi  </a:t>
            </a:r>
            <a:r>
              <a:rPr lang="it-IT" sz="3200" b="1" dirty="0">
                <a:solidFill>
                  <a:srgbClr val="FF0000"/>
                </a:solidFill>
                <a:effectLst/>
                <a:latin typeface="Arial Black" panose="020B0A04020102020204" pitchFamily="34" charset="0"/>
              </a:rPr>
              <a:t>di </a:t>
            </a:r>
            <a:r>
              <a:rPr lang="it-IT" sz="3200" b="1" dirty="0" smtClean="0">
                <a:solidFill>
                  <a:srgbClr val="FF0000"/>
                </a:solidFill>
                <a:effectLst/>
                <a:latin typeface="Arial Black" panose="020B0A04020102020204" pitchFamily="34" charset="0"/>
              </a:rPr>
              <a:t> Dio</a:t>
            </a:r>
            <a:br>
              <a:rPr lang="it-IT" sz="3200" b="1" dirty="0" smtClean="0">
                <a:solidFill>
                  <a:srgbClr val="FF0000"/>
                </a:solidFill>
                <a:effectLst/>
                <a:latin typeface="Arial Black" panose="020B0A04020102020204" pitchFamily="34" charset="0"/>
              </a:rPr>
            </a:br>
            <a:r>
              <a:rPr lang="it-IT" sz="3200" b="1" dirty="0">
                <a:solidFill>
                  <a:srgbClr val="FF0000"/>
                </a:solidFill>
                <a:effectLst/>
                <a:latin typeface="Arial Black" panose="020B0A04020102020204" pitchFamily="34" charset="0"/>
              </a:rPr>
              <a:t/>
            </a:r>
            <a:br>
              <a:rPr lang="it-IT" sz="3200" b="1" dirty="0">
                <a:solidFill>
                  <a:srgbClr val="FF0000"/>
                </a:solidFill>
                <a:effectLst/>
                <a:latin typeface="Arial Black" panose="020B0A04020102020204" pitchFamily="34" charset="0"/>
              </a:rPr>
            </a:br>
            <a:endParaRPr lang="it-IT" sz="3200" b="1" dirty="0">
              <a:solidFill>
                <a:srgbClr val="FF0000"/>
              </a:solidFill>
              <a:latin typeface="Arial Black" panose="020B0A04020102020204" pitchFamily="34" charset="0"/>
            </a:endParaRPr>
          </a:p>
        </p:txBody>
      </p:sp>
      <p:sp>
        <p:nvSpPr>
          <p:cNvPr id="9" name="Sottotitolo 8"/>
          <p:cNvSpPr>
            <a:spLocks noGrp="1"/>
          </p:cNvSpPr>
          <p:nvPr>
            <p:ph type="subTitle" idx="1"/>
          </p:nvPr>
        </p:nvSpPr>
        <p:spPr>
          <a:xfrm>
            <a:off x="395536" y="1844824"/>
            <a:ext cx="8458200" cy="4608512"/>
          </a:xfrm>
        </p:spPr>
        <p:txBody>
          <a:bodyPr>
            <a:normAutofit/>
          </a:bodyPr>
          <a:lstStyle/>
          <a:p>
            <a:endParaRPr lang="it-IT" dirty="0"/>
          </a:p>
        </p:txBody>
      </p:sp>
      <p:pic>
        <p:nvPicPr>
          <p:cNvPr id="4098" name="Picture 2" descr="http://www.umanesimocristiano.org/image/jpg/resized/contenuti/pa6aa958bce50d14ecf5ba9c34978f9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72816"/>
            <a:ext cx="8568952" cy="481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57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24128" y="116632"/>
            <a:ext cx="3131840" cy="6771084"/>
          </a:xfrm>
          <a:prstGeom prst="rect">
            <a:avLst/>
          </a:prstGeom>
          <a:noFill/>
        </p:spPr>
        <p:txBody>
          <a:bodyPr wrap="square" rtlCol="0">
            <a:spAutoFit/>
          </a:bodyPr>
          <a:lstStyle/>
          <a:p>
            <a:endParaRPr lang="it-IT" sz="1200" b="1" dirty="0" smtClean="0">
              <a:solidFill>
                <a:srgbClr val="FF0000"/>
              </a:solidFill>
            </a:endParaRPr>
          </a:p>
          <a:p>
            <a:r>
              <a:rPr lang="it-IT" sz="3200" b="1" dirty="0" smtClean="0">
                <a:solidFill>
                  <a:srgbClr val="FF0000"/>
                </a:solidFill>
              </a:rPr>
              <a:t>Il </a:t>
            </a:r>
            <a:r>
              <a:rPr lang="it-IT" sz="3200" b="1" dirty="0">
                <a:solidFill>
                  <a:srgbClr val="FF0000"/>
                </a:solidFill>
              </a:rPr>
              <a:t>contesto in cui </a:t>
            </a:r>
            <a:r>
              <a:rPr lang="it-IT" sz="3200" b="1" dirty="0" smtClean="0">
                <a:solidFill>
                  <a:srgbClr val="FF0000"/>
                </a:solidFill>
              </a:rPr>
              <a:t>nacque la P.U.M.</a:t>
            </a:r>
          </a:p>
          <a:p>
            <a:endParaRPr lang="it-IT" sz="2000" b="1" dirty="0">
              <a:solidFill>
                <a:srgbClr val="FF0000"/>
              </a:solidFill>
            </a:endParaRPr>
          </a:p>
          <a:p>
            <a:r>
              <a:rPr lang="it-IT" sz="2000" b="1" dirty="0" smtClean="0"/>
              <a:t>Il secolo XIX si chiude con la morte di S. Teresa del Bambino Gesù (1897),</a:t>
            </a:r>
          </a:p>
          <a:p>
            <a:r>
              <a:rPr lang="it-IT" sz="2000" b="1" dirty="0" smtClean="0"/>
              <a:t>che abbatté le mura </a:t>
            </a:r>
          </a:p>
          <a:p>
            <a:r>
              <a:rPr lang="it-IT" sz="2000" b="1" dirty="0" smtClean="0"/>
              <a:t>del monastero carmelitano per uscire </a:t>
            </a:r>
            <a:r>
              <a:rPr lang="it-IT" sz="2000" b="1" dirty="0"/>
              <a:t> </a:t>
            </a:r>
            <a:r>
              <a:rPr lang="it-IT" sz="2000" b="1" dirty="0" smtClean="0"/>
              <a:t>al mondo.</a:t>
            </a:r>
          </a:p>
          <a:p>
            <a:endParaRPr lang="it-IT" sz="1600" b="1" dirty="0" smtClean="0"/>
          </a:p>
          <a:p>
            <a:endParaRPr lang="it-IT" sz="2000" b="1" dirty="0" smtClean="0"/>
          </a:p>
          <a:p>
            <a:r>
              <a:rPr lang="it-IT" sz="2000" b="1" dirty="0" smtClean="0"/>
              <a:t>Alla sua morte disse:</a:t>
            </a:r>
          </a:p>
          <a:p>
            <a:r>
              <a:rPr lang="it-IT" sz="2000" b="1" i="1" dirty="0" smtClean="0"/>
              <a:t>˝Sento che la mia missione sta per cominciare. </a:t>
            </a:r>
          </a:p>
          <a:p>
            <a:r>
              <a:rPr lang="it-IT" sz="2000" b="1" i="1" dirty="0" smtClean="0"/>
              <a:t>La mia missione è </a:t>
            </a:r>
          </a:p>
          <a:p>
            <a:r>
              <a:rPr lang="it-IT" sz="2000" b="1" i="1" dirty="0" smtClean="0"/>
              <a:t>far amare Dio </a:t>
            </a:r>
          </a:p>
          <a:p>
            <a:r>
              <a:rPr lang="it-IT" sz="2000" b="1" i="1" dirty="0" smtClean="0"/>
              <a:t>come lo amo io </a:t>
            </a:r>
          </a:p>
          <a:p>
            <a:r>
              <a:rPr lang="it-IT" sz="2000" b="1" i="1" dirty="0" smtClean="0"/>
              <a:t>e insegnare alle anime </a:t>
            </a:r>
          </a:p>
          <a:p>
            <a:r>
              <a:rPr lang="it-IT" sz="2000" b="1" i="1" dirty="0" smtClean="0"/>
              <a:t>la mia piccola via.˝</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 t="4040" r="-654"/>
          <a:stretch/>
        </p:blipFill>
        <p:spPr bwMode="auto">
          <a:xfrm>
            <a:off x="0" y="0"/>
            <a:ext cx="5329382"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860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131121"/>
            <a:ext cx="6084168" cy="6971139"/>
          </a:xfrm>
          <a:prstGeom prst="rect">
            <a:avLst/>
          </a:prstGeom>
          <a:noFill/>
        </p:spPr>
        <p:txBody>
          <a:bodyPr wrap="square" rtlCol="0">
            <a:spAutoFit/>
          </a:bodyPr>
          <a:lstStyle/>
          <a:p>
            <a:r>
              <a:rPr lang="it-IT" sz="2200" b="1" dirty="0">
                <a:solidFill>
                  <a:srgbClr val="7030A0"/>
                </a:solidFill>
                <a:latin typeface="Calibri" panose="020F0502020204030204" pitchFamily="34" charset="0"/>
              </a:rPr>
              <a:t>All’inizio del XX secolo la coscienza che il cristianesimo non si identificava più né con l’Europa né con l’Occidente prende sempre più spazio nel campo missionario. </a:t>
            </a:r>
            <a:r>
              <a:rPr lang="it-IT" sz="2200" b="1" dirty="0" smtClean="0">
                <a:solidFill>
                  <a:srgbClr val="7030A0"/>
                </a:solidFill>
                <a:latin typeface="Calibri" panose="020F0502020204030204" pitchFamily="34" charset="0"/>
              </a:rPr>
              <a:t>La </a:t>
            </a:r>
            <a:r>
              <a:rPr lang="it-IT" sz="2200" b="1" dirty="0">
                <a:solidFill>
                  <a:srgbClr val="7030A0"/>
                </a:solidFill>
                <a:latin typeface="Calibri" panose="020F0502020204030204" pitchFamily="34" charset="0"/>
              </a:rPr>
              <a:t>fatica di far entrare i missionari in questa svolta è notevole. </a:t>
            </a:r>
          </a:p>
          <a:p>
            <a:endParaRPr lang="it-IT" sz="1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Significative </a:t>
            </a:r>
            <a:r>
              <a:rPr lang="it-IT" sz="2000" b="1" dirty="0">
                <a:solidFill>
                  <a:srgbClr val="7030A0"/>
                </a:solidFill>
                <a:latin typeface="Calibri" panose="020F0502020204030204" pitchFamily="34" charset="0"/>
              </a:rPr>
              <a:t>le parole del cardinale </a:t>
            </a:r>
            <a:endParaRPr lang="it-IT" sz="2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Celso </a:t>
            </a:r>
            <a:r>
              <a:rPr lang="it-IT" sz="2000" b="1" dirty="0">
                <a:solidFill>
                  <a:srgbClr val="7030A0"/>
                </a:solidFill>
                <a:latin typeface="Calibri" panose="020F0502020204030204" pitchFamily="34" charset="0"/>
              </a:rPr>
              <a:t>Costantini, delegato in Cina, </a:t>
            </a:r>
            <a:endParaRPr lang="it-IT" sz="2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poi </a:t>
            </a:r>
            <a:r>
              <a:rPr lang="it-IT" sz="2000" b="1" dirty="0">
                <a:solidFill>
                  <a:srgbClr val="7030A0"/>
                </a:solidFill>
                <a:latin typeface="Calibri" panose="020F0502020204030204" pitchFamily="34" charset="0"/>
              </a:rPr>
              <a:t>Prefetto di</a:t>
            </a:r>
            <a:r>
              <a:rPr lang="it-IT" sz="2000" b="1" i="1" dirty="0">
                <a:solidFill>
                  <a:srgbClr val="7030A0"/>
                </a:solidFill>
                <a:latin typeface="Calibri" panose="020F0502020204030204" pitchFamily="34" charset="0"/>
              </a:rPr>
              <a:t> Propaganda Fide:</a:t>
            </a:r>
            <a:r>
              <a:rPr lang="it-IT" sz="2000" b="1" dirty="0">
                <a:solidFill>
                  <a:srgbClr val="7030A0"/>
                </a:solidFill>
                <a:latin typeface="Calibri" panose="020F0502020204030204" pitchFamily="34" charset="0"/>
              </a:rPr>
              <a:t> </a:t>
            </a:r>
            <a:endParaRPr lang="it-IT" sz="2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a:t>
            </a:r>
            <a:r>
              <a:rPr lang="it-IT" sz="2000" b="1" dirty="0">
                <a:solidFill>
                  <a:srgbClr val="7030A0"/>
                </a:solidFill>
                <a:latin typeface="Calibri" panose="020F0502020204030204" pitchFamily="34" charset="0"/>
              </a:rPr>
              <a:t>O con la</a:t>
            </a:r>
            <a:r>
              <a:rPr lang="it-IT" sz="2000" b="1" i="1" dirty="0">
                <a:solidFill>
                  <a:srgbClr val="7030A0"/>
                </a:solidFill>
                <a:latin typeface="Calibri" panose="020F0502020204030204" pitchFamily="34" charset="0"/>
              </a:rPr>
              <a:t> Maximum </a:t>
            </a:r>
            <a:r>
              <a:rPr lang="it-IT" sz="2000" b="1" i="1" dirty="0" err="1">
                <a:solidFill>
                  <a:srgbClr val="7030A0"/>
                </a:solidFill>
                <a:latin typeface="Calibri" panose="020F0502020204030204" pitchFamily="34" charset="0"/>
              </a:rPr>
              <a:t>Illud</a:t>
            </a:r>
            <a:r>
              <a:rPr lang="it-IT" sz="2000" b="1" dirty="0">
                <a:solidFill>
                  <a:srgbClr val="7030A0"/>
                </a:solidFill>
                <a:latin typeface="Calibri" panose="020F0502020204030204" pitchFamily="34" charset="0"/>
              </a:rPr>
              <a:t> e contro i missionari, </a:t>
            </a:r>
            <a:endParaRPr lang="it-IT" sz="2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o con </a:t>
            </a:r>
            <a:r>
              <a:rPr lang="it-IT" sz="2000" b="1" dirty="0">
                <a:solidFill>
                  <a:srgbClr val="7030A0"/>
                </a:solidFill>
                <a:latin typeface="Calibri" panose="020F0502020204030204" pitchFamily="34" charset="0"/>
              </a:rPr>
              <a:t>questi ma contro </a:t>
            </a:r>
            <a:endParaRPr lang="it-IT" sz="2000" b="1" dirty="0" smtClean="0">
              <a:solidFill>
                <a:srgbClr val="7030A0"/>
              </a:solidFill>
              <a:latin typeface="Calibri" panose="020F0502020204030204" pitchFamily="34" charset="0"/>
            </a:endParaRPr>
          </a:p>
          <a:p>
            <a:r>
              <a:rPr lang="it-IT" sz="2000" b="1" dirty="0" smtClean="0">
                <a:solidFill>
                  <a:srgbClr val="7030A0"/>
                </a:solidFill>
                <a:latin typeface="Calibri" panose="020F0502020204030204" pitchFamily="34" charset="0"/>
              </a:rPr>
              <a:t>la </a:t>
            </a:r>
            <a:r>
              <a:rPr lang="it-IT" sz="2000" b="1" dirty="0">
                <a:solidFill>
                  <a:srgbClr val="7030A0"/>
                </a:solidFill>
                <a:latin typeface="Calibri" panose="020F0502020204030204" pitchFamily="34" charset="0"/>
              </a:rPr>
              <a:t>strategia missionaria della Santa Sede”.</a:t>
            </a:r>
          </a:p>
          <a:p>
            <a:endParaRPr lang="it-IT" sz="800" b="1" dirty="0" smtClean="0">
              <a:solidFill>
                <a:srgbClr val="7030A0"/>
              </a:solidFill>
              <a:latin typeface="Calibri" panose="020F0502020204030204" pitchFamily="34" charset="0"/>
            </a:endParaRPr>
          </a:p>
          <a:p>
            <a:r>
              <a:rPr lang="it-IT" sz="2200" b="1" dirty="0" smtClean="0">
                <a:solidFill>
                  <a:srgbClr val="7030A0"/>
                </a:solidFill>
                <a:latin typeface="Calibri" panose="020F0502020204030204" pitchFamily="34" charset="0"/>
              </a:rPr>
              <a:t>L’Unione </a:t>
            </a:r>
            <a:r>
              <a:rPr lang="it-IT" sz="2200" b="1" dirty="0">
                <a:solidFill>
                  <a:srgbClr val="7030A0"/>
                </a:solidFill>
                <a:latin typeface="Calibri" panose="020F0502020204030204" pitchFamily="34" charset="0"/>
              </a:rPr>
              <a:t>Missionaria del Clero fece parte di questa svolta, aiutata da alcuni missionari che fecero esperienza di evangelizzazione soprattutto in Asia. </a:t>
            </a:r>
            <a:endParaRPr lang="it-IT" sz="2200" b="1" dirty="0" smtClean="0">
              <a:solidFill>
                <a:srgbClr val="7030A0"/>
              </a:solidFill>
              <a:latin typeface="Calibri" panose="020F0502020204030204" pitchFamily="34" charset="0"/>
            </a:endParaRPr>
          </a:p>
          <a:p>
            <a:endParaRPr lang="it-IT" sz="1100" b="1" dirty="0">
              <a:solidFill>
                <a:srgbClr val="7030A0"/>
              </a:solidFill>
              <a:latin typeface="Calibri" panose="020F0502020204030204" pitchFamily="34" charset="0"/>
            </a:endParaRPr>
          </a:p>
          <a:p>
            <a:r>
              <a:rPr lang="it-IT" sz="2200" b="1" dirty="0" smtClean="0">
                <a:solidFill>
                  <a:srgbClr val="7030A0"/>
                </a:solidFill>
                <a:latin typeface="Calibri" panose="020F0502020204030204" pitchFamily="34" charset="0"/>
              </a:rPr>
              <a:t>L’</a:t>
            </a:r>
            <a:r>
              <a:rPr lang="it-IT" sz="2200" b="1" dirty="0" err="1" smtClean="0">
                <a:solidFill>
                  <a:srgbClr val="7030A0"/>
                </a:solidFill>
                <a:latin typeface="Calibri" panose="020F0502020204030204" pitchFamily="34" charset="0"/>
              </a:rPr>
              <a:t>UMdC</a:t>
            </a:r>
            <a:r>
              <a:rPr lang="it-IT" sz="2200" b="1" dirty="0" smtClean="0">
                <a:solidFill>
                  <a:srgbClr val="7030A0"/>
                </a:solidFill>
                <a:latin typeface="Calibri" panose="020F0502020204030204" pitchFamily="34" charset="0"/>
              </a:rPr>
              <a:t>, poi Pontificia Unione Missionaria, </a:t>
            </a:r>
            <a:r>
              <a:rPr lang="it-IT" sz="2200" b="1" dirty="0">
                <a:solidFill>
                  <a:srgbClr val="7030A0"/>
                </a:solidFill>
                <a:latin typeface="Calibri" panose="020F0502020204030204" pitchFamily="34" charset="0"/>
              </a:rPr>
              <a:t>divenne precorritrice  di alcune affermazioni missionarie del Concilio Ecumenico Vaticano II,  e certamente </a:t>
            </a:r>
            <a:r>
              <a:rPr lang="it-IT" sz="2200" b="1" i="1" dirty="0">
                <a:solidFill>
                  <a:srgbClr val="7030A0"/>
                </a:solidFill>
                <a:latin typeface="Calibri" panose="020F0502020204030204" pitchFamily="34" charset="0"/>
              </a:rPr>
              <a:t>profeta</a:t>
            </a:r>
            <a:r>
              <a:rPr lang="it-IT" sz="2200" b="1" dirty="0">
                <a:solidFill>
                  <a:srgbClr val="7030A0"/>
                </a:solidFill>
                <a:latin typeface="Calibri" panose="020F0502020204030204" pitchFamily="34" charset="0"/>
              </a:rPr>
              <a:t> della nuova stagione missionaria della Chiesa</a:t>
            </a:r>
            <a:r>
              <a:rPr lang="it-IT" sz="2200" b="1" dirty="0" smtClean="0">
                <a:solidFill>
                  <a:srgbClr val="7030A0"/>
                </a:solidFill>
                <a:latin typeface="Calibri" panose="020F0502020204030204" pitchFamily="34" charset="0"/>
              </a:rPr>
              <a:t>.</a:t>
            </a:r>
            <a:endParaRPr lang="it-IT" sz="2200" b="1" dirty="0">
              <a:solidFill>
                <a:srgbClr val="7030A0"/>
              </a:solidFill>
              <a:latin typeface="Calibri" panose="020F0502020204030204"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6" y="-1"/>
            <a:ext cx="3000470" cy="434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8471"/>
            <a:ext cx="2987824" cy="256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796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29789" y="1225689"/>
            <a:ext cx="5301716" cy="5632311"/>
          </a:xfrm>
          <a:prstGeom prst="rect">
            <a:avLst/>
          </a:prstGeom>
          <a:noFill/>
        </p:spPr>
        <p:txBody>
          <a:bodyPr wrap="square" rtlCol="0">
            <a:spAutoFit/>
          </a:bodyPr>
          <a:lstStyle/>
          <a:p>
            <a:pPr algn="r"/>
            <a:r>
              <a:rPr lang="it-IT" sz="6000" b="1" dirty="0" smtClean="0">
                <a:solidFill>
                  <a:srgbClr val="FF0000"/>
                </a:solidFill>
              </a:rPr>
              <a:t>UN CAPITOLO </a:t>
            </a:r>
          </a:p>
          <a:p>
            <a:pPr algn="r"/>
            <a:r>
              <a:rPr lang="it-IT" sz="6000" b="1" dirty="0" smtClean="0">
                <a:solidFill>
                  <a:srgbClr val="FF0000"/>
                </a:solidFill>
              </a:rPr>
              <a:t>NUOVO </a:t>
            </a:r>
          </a:p>
          <a:p>
            <a:pPr algn="r"/>
            <a:r>
              <a:rPr lang="it-IT" sz="6000" b="1" dirty="0" smtClean="0">
                <a:solidFill>
                  <a:srgbClr val="FF0000"/>
                </a:solidFill>
              </a:rPr>
              <a:t>NELLA STORIA </a:t>
            </a:r>
          </a:p>
          <a:p>
            <a:pPr algn="r"/>
            <a:r>
              <a:rPr lang="it-IT" sz="6000" b="1" dirty="0" smtClean="0">
                <a:solidFill>
                  <a:srgbClr val="FF0000"/>
                </a:solidFill>
              </a:rPr>
              <a:t>DELLA </a:t>
            </a:r>
          </a:p>
          <a:p>
            <a:pPr algn="r"/>
            <a:r>
              <a:rPr lang="it-IT" sz="6000" b="1" dirty="0" smtClean="0">
                <a:solidFill>
                  <a:srgbClr val="FF0000"/>
                </a:solidFill>
              </a:rPr>
              <a:t>MISSIONE </a:t>
            </a:r>
          </a:p>
          <a:p>
            <a:pPr algn="r"/>
            <a:r>
              <a:rPr lang="it-IT" sz="6000" b="1" dirty="0" smtClean="0">
                <a:solidFill>
                  <a:srgbClr val="FF0000"/>
                </a:solidFill>
              </a:rPr>
              <a:t>DELLA </a:t>
            </a:r>
            <a:r>
              <a:rPr lang="it-IT" sz="6000" b="1" dirty="0">
                <a:solidFill>
                  <a:srgbClr val="FF0000"/>
                </a:solidFill>
              </a:rPr>
              <a:t> </a:t>
            </a:r>
            <a:r>
              <a:rPr lang="it-IT" sz="6000" b="1" dirty="0" smtClean="0">
                <a:solidFill>
                  <a:srgbClr val="FF0000"/>
                </a:solidFill>
              </a:rPr>
              <a:t>CHIESA</a:t>
            </a:r>
            <a:endParaRPr lang="it-IT" sz="6000" b="1" dirty="0">
              <a:solidFill>
                <a:srgbClr val="FF0000"/>
              </a:solidFill>
            </a:endParaRPr>
          </a:p>
        </p:txBody>
      </p:sp>
      <p:pic>
        <p:nvPicPr>
          <p:cNvPr id="1026" name="Picture 2" descr="C:\Users\biondi\Pictures\1951_001_il_cristo_di_san_giovanni_della_cro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297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923928" y="229290"/>
            <a:ext cx="4824536" cy="707886"/>
          </a:xfrm>
          <a:prstGeom prst="rect">
            <a:avLst/>
          </a:prstGeom>
          <a:noFill/>
        </p:spPr>
        <p:txBody>
          <a:bodyPr wrap="square" rtlCol="0">
            <a:spAutoFit/>
          </a:bodyPr>
          <a:lstStyle/>
          <a:p>
            <a:r>
              <a:rPr lang="it-IT" sz="2000" b="1" dirty="0" smtClean="0"/>
              <a:t>CENTO  ANNI  DI  VITA</a:t>
            </a:r>
          </a:p>
          <a:p>
            <a:r>
              <a:rPr lang="it-IT" sz="2000" b="1" dirty="0" smtClean="0"/>
              <a:t>DELLA </a:t>
            </a:r>
            <a:r>
              <a:rPr lang="it-IT" sz="2000" b="1" dirty="0" smtClean="0">
                <a:solidFill>
                  <a:srgbClr val="FF0000"/>
                </a:solidFill>
              </a:rPr>
              <a:t>P</a:t>
            </a:r>
            <a:r>
              <a:rPr lang="it-IT" sz="2000" b="1" dirty="0" smtClean="0"/>
              <a:t>ONTIFICIA </a:t>
            </a:r>
            <a:r>
              <a:rPr lang="it-IT" sz="2000" b="1" dirty="0" smtClean="0">
                <a:solidFill>
                  <a:srgbClr val="FF0000"/>
                </a:solidFill>
              </a:rPr>
              <a:t>U</a:t>
            </a:r>
            <a:r>
              <a:rPr lang="it-IT" sz="2000" b="1" dirty="0" smtClean="0"/>
              <a:t>NIONE </a:t>
            </a:r>
            <a:r>
              <a:rPr lang="it-IT" sz="2000" b="1" dirty="0" smtClean="0">
                <a:solidFill>
                  <a:srgbClr val="FF0000"/>
                </a:solidFill>
              </a:rPr>
              <a:t>M</a:t>
            </a:r>
            <a:r>
              <a:rPr lang="it-IT" sz="2000" b="1" dirty="0" smtClean="0"/>
              <a:t>ISSIONARIA</a:t>
            </a:r>
          </a:p>
        </p:txBody>
      </p:sp>
    </p:spTree>
    <p:extLst>
      <p:ext uri="{BB962C8B-B14F-4D97-AF65-F5344CB8AC3E}">
        <p14:creationId xmlns:p14="http://schemas.microsoft.com/office/powerpoint/2010/main" val="166840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averiani.com/dg/images/i_saveriani/conforti/testata-onde-conforti.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9" y="0"/>
            <a:ext cx="5562600" cy="51911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286" t="4627" r="7887" b="16980"/>
          <a:stretch/>
        </p:blipFill>
        <p:spPr bwMode="auto">
          <a:xfrm>
            <a:off x="5546901" y="2069431"/>
            <a:ext cx="3597099" cy="478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09317" y="5192981"/>
            <a:ext cx="5112568" cy="1569660"/>
          </a:xfrm>
          <a:prstGeom prst="rect">
            <a:avLst/>
          </a:prstGeom>
          <a:noFill/>
        </p:spPr>
        <p:txBody>
          <a:bodyPr wrap="square" rtlCol="0">
            <a:spAutoFit/>
          </a:bodyPr>
          <a:lstStyle/>
          <a:p>
            <a:r>
              <a:rPr lang="it-IT" sz="2400" b="1" dirty="0" smtClean="0">
                <a:solidFill>
                  <a:srgbClr val="FF0000"/>
                </a:solidFill>
              </a:rPr>
              <a:t>L’incontro di </a:t>
            </a:r>
            <a:r>
              <a:rPr lang="it-IT" sz="2400" b="1" dirty="0">
                <a:solidFill>
                  <a:srgbClr val="FF0000"/>
                </a:solidFill>
              </a:rPr>
              <a:t>p</a:t>
            </a:r>
            <a:r>
              <a:rPr lang="it-IT" sz="2400" b="1" dirty="0" smtClean="0">
                <a:solidFill>
                  <a:srgbClr val="FF0000"/>
                </a:solidFill>
              </a:rPr>
              <a:t>. </a:t>
            </a:r>
            <a:r>
              <a:rPr lang="it-IT" sz="2400" b="1" dirty="0">
                <a:solidFill>
                  <a:srgbClr val="FF0000"/>
                </a:solidFill>
              </a:rPr>
              <a:t>Paolo Manna </a:t>
            </a:r>
          </a:p>
          <a:p>
            <a:r>
              <a:rPr lang="it-IT" sz="2400" b="1" dirty="0">
                <a:solidFill>
                  <a:srgbClr val="FF0000"/>
                </a:solidFill>
              </a:rPr>
              <a:t>c</a:t>
            </a:r>
            <a:r>
              <a:rPr lang="it-IT" sz="2400" b="1" dirty="0" smtClean="0">
                <a:solidFill>
                  <a:srgbClr val="FF0000"/>
                </a:solidFill>
              </a:rPr>
              <a:t>on </a:t>
            </a:r>
            <a:r>
              <a:rPr lang="it-IT" sz="2400" b="1" dirty="0" err="1" smtClean="0">
                <a:solidFill>
                  <a:srgbClr val="FF0000"/>
                </a:solidFill>
              </a:rPr>
              <a:t>Mons</a:t>
            </a:r>
            <a:r>
              <a:rPr lang="it-IT" sz="2400" b="1" dirty="0" smtClean="0">
                <a:solidFill>
                  <a:srgbClr val="FF0000"/>
                </a:solidFill>
              </a:rPr>
              <a:t>. Guido M. Conforti  </a:t>
            </a:r>
          </a:p>
          <a:p>
            <a:r>
              <a:rPr lang="it-IT" sz="2400" b="1" dirty="0" smtClean="0">
                <a:solidFill>
                  <a:srgbClr val="FF0000"/>
                </a:solidFill>
              </a:rPr>
              <a:t>segna l’inizio di un rinnovamento </a:t>
            </a:r>
          </a:p>
          <a:p>
            <a:r>
              <a:rPr lang="it-IT" sz="2400" b="1" dirty="0" smtClean="0">
                <a:solidFill>
                  <a:srgbClr val="FF0000"/>
                </a:solidFill>
              </a:rPr>
              <a:t>del metodo missionario.</a:t>
            </a:r>
          </a:p>
        </p:txBody>
      </p:sp>
      <p:sp>
        <p:nvSpPr>
          <p:cNvPr id="3" name="CasellaDiTesto 2"/>
          <p:cNvSpPr txBox="1"/>
          <p:nvPr/>
        </p:nvSpPr>
        <p:spPr>
          <a:xfrm>
            <a:off x="5546901" y="44624"/>
            <a:ext cx="3489595" cy="1754326"/>
          </a:xfrm>
          <a:prstGeom prst="rect">
            <a:avLst/>
          </a:prstGeom>
          <a:noFill/>
        </p:spPr>
        <p:txBody>
          <a:bodyPr wrap="square" rtlCol="0">
            <a:spAutoFit/>
          </a:bodyPr>
          <a:lstStyle/>
          <a:p>
            <a:pPr algn="r"/>
            <a:r>
              <a:rPr lang="it-IT" sz="3600" b="1" dirty="0" smtClean="0"/>
              <a:t>I RIVOLUZIONARI</a:t>
            </a:r>
          </a:p>
          <a:p>
            <a:pPr algn="r"/>
            <a:r>
              <a:rPr lang="it-IT" sz="3600" b="1" dirty="0" smtClean="0"/>
              <a:t>DELLA MISSIONE</a:t>
            </a:r>
            <a:endParaRPr lang="it-IT" sz="3600" b="1" dirty="0"/>
          </a:p>
        </p:txBody>
      </p:sp>
    </p:spTree>
    <p:extLst>
      <p:ext uri="{BB962C8B-B14F-4D97-AF65-F5344CB8AC3E}">
        <p14:creationId xmlns:p14="http://schemas.microsoft.com/office/powerpoint/2010/main" val="1950109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upmadonnadellaiuto.it/images/ppoomm.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8931" r="17359"/>
          <a:stretch/>
        </p:blipFill>
        <p:spPr bwMode="auto">
          <a:xfrm>
            <a:off x="3695306" y="-99392"/>
            <a:ext cx="5448694"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8494" y="0"/>
            <a:ext cx="4977562" cy="6732612"/>
          </a:xfrm>
          <a:prstGeom prst="rect">
            <a:avLst/>
          </a:prstGeom>
          <a:noFill/>
        </p:spPr>
        <p:txBody>
          <a:bodyPr wrap="square" rtlCol="0">
            <a:spAutoFit/>
          </a:bodyPr>
          <a:lstStyle/>
          <a:p>
            <a:endParaRPr lang="it-IT" b="1" dirty="0" smtClean="0">
              <a:latin typeface="Berlin Sans FB Demi" panose="020E0802020502020306" pitchFamily="34" charset="0"/>
            </a:endParaRPr>
          </a:p>
          <a:p>
            <a:r>
              <a:rPr lang="it-IT" b="1" dirty="0" smtClean="0">
                <a:latin typeface="Berlin Sans FB Demi" panose="020E0802020502020306" pitchFamily="34" charset="0"/>
              </a:rPr>
              <a:t>DUE CUORI </a:t>
            </a:r>
          </a:p>
          <a:p>
            <a:r>
              <a:rPr lang="it-IT" b="1" dirty="0" smtClean="0">
                <a:latin typeface="Berlin Sans FB Demi" panose="020E0802020502020306" pitchFamily="34" charset="0"/>
              </a:rPr>
              <a:t>PER TUTTO IL MONDO</a:t>
            </a:r>
          </a:p>
          <a:p>
            <a:endParaRPr lang="it-IT" dirty="0">
              <a:latin typeface="Berlin Sans FB Demi" panose="020E0802020502020306" pitchFamily="34" charset="0"/>
            </a:endParaRPr>
          </a:p>
          <a:p>
            <a:r>
              <a:rPr lang="it-IT" sz="2400" b="1" dirty="0" smtClean="0">
                <a:latin typeface="Berlin Sans FB Demi" panose="020E0802020502020306" pitchFamily="34" charset="0"/>
              </a:rPr>
              <a:t>IL BEATO</a:t>
            </a:r>
            <a:br>
              <a:rPr lang="it-IT" sz="2400" b="1" dirty="0" smtClean="0">
                <a:latin typeface="Berlin Sans FB Demi" panose="020E0802020502020306" pitchFamily="34" charset="0"/>
              </a:rPr>
            </a:br>
            <a:r>
              <a:rPr lang="it-IT" sz="2400" b="1" dirty="0" smtClean="0">
                <a:latin typeface="Berlin Sans FB Demi" panose="020E0802020502020306" pitchFamily="34" charset="0"/>
              </a:rPr>
              <a:t>PAOLO</a:t>
            </a:r>
            <a:br>
              <a:rPr lang="it-IT" sz="2400" b="1" dirty="0" smtClean="0">
                <a:latin typeface="Berlin Sans FB Demi" panose="020E0802020502020306" pitchFamily="34" charset="0"/>
              </a:rPr>
            </a:br>
            <a:r>
              <a:rPr lang="it-IT" sz="2400" b="1" dirty="0" smtClean="0">
                <a:latin typeface="Berlin Sans FB Demi" panose="020E0802020502020306" pitchFamily="34" charset="0"/>
              </a:rPr>
              <a:t>MANNA </a:t>
            </a:r>
          </a:p>
          <a:p>
            <a:endParaRPr lang="it-IT" sz="800" b="1" dirty="0" smtClean="0">
              <a:latin typeface="Berlin Sans FB Demi" panose="020E0802020502020306" pitchFamily="34" charset="0"/>
            </a:endParaRPr>
          </a:p>
          <a:p>
            <a:endParaRPr lang="it-IT" sz="800" b="1" dirty="0">
              <a:latin typeface="Berlin Sans FB Demi" panose="020E0802020502020306" pitchFamily="34" charset="0"/>
            </a:endParaRPr>
          </a:p>
          <a:p>
            <a:r>
              <a:rPr lang="it-IT" sz="2400" b="1" dirty="0" smtClean="0">
                <a:latin typeface="Berlin Sans FB Demi" panose="020E0802020502020306" pitchFamily="34" charset="0"/>
              </a:rPr>
              <a:t>E SAN GUIDO M. </a:t>
            </a:r>
          </a:p>
          <a:p>
            <a:r>
              <a:rPr lang="it-IT" sz="2400" b="1" dirty="0" smtClean="0">
                <a:latin typeface="Berlin Sans FB Demi" panose="020E0802020502020306" pitchFamily="34" charset="0"/>
              </a:rPr>
              <a:t>CONFORTI</a:t>
            </a:r>
          </a:p>
          <a:p>
            <a:endParaRPr lang="it-IT" sz="4000" b="1" dirty="0" smtClean="0">
              <a:latin typeface="Berlin Sans FB Demi" panose="020E0802020502020306" pitchFamily="34" charset="0"/>
            </a:endParaRPr>
          </a:p>
          <a:p>
            <a:r>
              <a:rPr lang="it-IT" sz="2400" b="1" dirty="0" smtClean="0">
                <a:latin typeface="Berlin Sans FB Demi" panose="020E0802020502020306" pitchFamily="34" charset="0"/>
              </a:rPr>
              <a:t>DUE  MISSIONARI </a:t>
            </a:r>
          </a:p>
          <a:p>
            <a:r>
              <a:rPr lang="it-IT" sz="2400" b="1" dirty="0" smtClean="0">
                <a:latin typeface="Berlin Sans FB Demi" panose="020E0802020502020306" pitchFamily="34" charset="0"/>
              </a:rPr>
              <a:t>UNA  SOLA  IDEA</a:t>
            </a:r>
          </a:p>
          <a:p>
            <a:endParaRPr lang="it-IT" sz="1050" dirty="0"/>
          </a:p>
          <a:p>
            <a:endParaRPr lang="it-IT" sz="1100" dirty="0" smtClean="0"/>
          </a:p>
          <a:p>
            <a:endParaRPr lang="it-IT" sz="1600" dirty="0" smtClean="0"/>
          </a:p>
          <a:p>
            <a:r>
              <a:rPr lang="it-IT" sz="3200" b="1" dirty="0" smtClean="0">
                <a:solidFill>
                  <a:srgbClr val="FF0000"/>
                </a:solidFill>
                <a:latin typeface="Arial Black" panose="020B0A04020102020204" pitchFamily="34" charset="0"/>
              </a:rPr>
              <a:t>TUTTA LA CHIESA</a:t>
            </a:r>
          </a:p>
          <a:p>
            <a:r>
              <a:rPr lang="it-IT" sz="3200" b="1" dirty="0" smtClean="0">
                <a:solidFill>
                  <a:srgbClr val="FF0000"/>
                </a:solidFill>
                <a:latin typeface="Arial Black" panose="020B0A04020102020204" pitchFamily="34" charset="0"/>
              </a:rPr>
              <a:t>PER  ABBRACCIARE </a:t>
            </a:r>
          </a:p>
          <a:p>
            <a:r>
              <a:rPr lang="it-IT" sz="3200" b="1" dirty="0" smtClean="0">
                <a:solidFill>
                  <a:srgbClr val="FF0000"/>
                </a:solidFill>
                <a:latin typeface="Arial Black" panose="020B0A04020102020204" pitchFamily="34" charset="0"/>
              </a:rPr>
              <a:t>TUTTO  IL  MONDO</a:t>
            </a:r>
          </a:p>
        </p:txBody>
      </p:sp>
    </p:spTree>
    <p:extLst>
      <p:ext uri="{BB962C8B-B14F-4D97-AF65-F5344CB8AC3E}">
        <p14:creationId xmlns:p14="http://schemas.microsoft.com/office/powerpoint/2010/main" val="3823050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mi.it/image/cache/data/copertine/2204-0-350x500.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633" r="1511" b="3297"/>
          <a:stretch/>
        </p:blipFill>
        <p:spPr bwMode="auto">
          <a:xfrm>
            <a:off x="0" y="21760"/>
            <a:ext cx="4572000" cy="686362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572000" y="-27384"/>
            <a:ext cx="4572000" cy="6955750"/>
          </a:xfrm>
          <a:prstGeom prst="rect">
            <a:avLst/>
          </a:prstGeom>
          <a:noFill/>
        </p:spPr>
        <p:txBody>
          <a:bodyPr wrap="square" rtlCol="0">
            <a:spAutoFit/>
          </a:bodyPr>
          <a:lstStyle/>
          <a:p>
            <a:pPr algn="r"/>
            <a:r>
              <a:rPr lang="it-IT" sz="4800" b="1" dirty="0" smtClean="0">
                <a:latin typeface="Aharoni" panose="02010803020104030203" pitchFamily="2" charset="-79"/>
                <a:cs typeface="Aharoni" panose="02010803020104030203" pitchFamily="2" charset="-79"/>
              </a:rPr>
              <a:t>LA VITA  </a:t>
            </a:r>
          </a:p>
          <a:p>
            <a:pPr algn="r"/>
            <a:r>
              <a:rPr lang="it-IT" sz="4800" b="1" dirty="0" smtClean="0">
                <a:latin typeface="Aharoni" panose="02010803020104030203" pitchFamily="2" charset="-79"/>
                <a:cs typeface="Aharoni" panose="02010803020104030203" pitchFamily="2" charset="-79"/>
              </a:rPr>
              <a:t>E </a:t>
            </a:r>
          </a:p>
          <a:p>
            <a:pPr algn="r"/>
            <a:r>
              <a:rPr lang="it-IT" sz="4800" b="1" dirty="0" smtClean="0">
                <a:latin typeface="Aharoni" panose="02010803020104030203" pitchFamily="2" charset="-79"/>
                <a:cs typeface="Aharoni" panose="02010803020104030203" pitchFamily="2" charset="-79"/>
              </a:rPr>
              <a:t>L’OPERA</a:t>
            </a:r>
          </a:p>
          <a:p>
            <a:pPr algn="r"/>
            <a:r>
              <a:rPr lang="it-IT" sz="4800" b="1" dirty="0" smtClean="0">
                <a:latin typeface="Aharoni" panose="02010803020104030203" pitchFamily="2" charset="-79"/>
                <a:cs typeface="Aharoni" panose="02010803020104030203" pitchFamily="2" charset="-79"/>
              </a:rPr>
              <a:t>APOSTOLICA DELLA PONTIFICIA UNIONE MISSIONARIA</a:t>
            </a:r>
            <a:endParaRPr lang="it-IT" sz="1400" b="1" dirty="0" smtClean="0">
              <a:latin typeface="Aharoni" panose="02010803020104030203" pitchFamily="2" charset="-79"/>
              <a:cs typeface="Aharoni" panose="02010803020104030203" pitchFamily="2" charset="-79"/>
            </a:endParaRPr>
          </a:p>
          <a:p>
            <a:pPr algn="r"/>
            <a:endParaRPr lang="it-IT" sz="1400" b="1" dirty="0" smtClean="0">
              <a:latin typeface="Aharoni" panose="02010803020104030203" pitchFamily="2" charset="-79"/>
              <a:cs typeface="Aharoni" panose="02010803020104030203" pitchFamily="2" charset="-79"/>
            </a:endParaRPr>
          </a:p>
          <a:p>
            <a:pPr algn="r"/>
            <a:r>
              <a:rPr lang="it-IT" sz="4800" b="1" dirty="0" smtClean="0">
                <a:latin typeface="Arial Rounded MT Bold" panose="020F0704030504030204" pitchFamily="34" charset="0"/>
                <a:cs typeface="Aharoni" panose="02010803020104030203" pitchFamily="2" charset="-79"/>
              </a:rPr>
              <a:t>(</a:t>
            </a:r>
            <a:r>
              <a:rPr lang="it-IT" sz="4800" b="1" dirty="0" smtClean="0">
                <a:latin typeface="Aharoni" panose="02010803020104030203" pitchFamily="2" charset="-79"/>
                <a:cs typeface="Aharoni" panose="02010803020104030203" pitchFamily="2" charset="-79"/>
              </a:rPr>
              <a:t>P.U.M.</a:t>
            </a:r>
            <a:r>
              <a:rPr lang="it-IT" sz="4800" b="1" dirty="0" smtClean="0">
                <a:latin typeface="Arial Rounded MT Bold" panose="020F0704030504030204" pitchFamily="34" charset="0"/>
                <a:cs typeface="Aharoni" panose="02010803020104030203" pitchFamily="2" charset="-79"/>
              </a:rPr>
              <a:t>)</a:t>
            </a:r>
            <a:endParaRPr lang="it-IT" sz="48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36220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19931" r="18680"/>
          <a:stretch/>
        </p:blipFill>
        <p:spPr bwMode="auto">
          <a:xfrm>
            <a:off x="5940152" y="0"/>
            <a:ext cx="32038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4206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420656" y="0"/>
            <a:ext cx="2519496" cy="7017306"/>
          </a:xfrm>
          <a:prstGeom prst="rect">
            <a:avLst/>
          </a:prstGeom>
          <a:noFill/>
        </p:spPr>
        <p:txBody>
          <a:bodyPr wrap="square" rtlCol="0">
            <a:spAutoFit/>
          </a:bodyPr>
          <a:lstStyle/>
          <a:p>
            <a:r>
              <a:rPr lang="it-IT" b="1" dirty="0" smtClean="0"/>
              <a:t>DUE GIOVANI  SACERDOTI CON UNA SOLA MISSIONE :</a:t>
            </a:r>
          </a:p>
          <a:p>
            <a:r>
              <a:rPr lang="it-IT" sz="400" b="1" dirty="0" smtClean="0"/>
              <a:t> </a:t>
            </a:r>
          </a:p>
          <a:p>
            <a:r>
              <a:rPr lang="it-IT" sz="2400" b="1" dirty="0" smtClean="0">
                <a:solidFill>
                  <a:srgbClr val="FF0000"/>
                </a:solidFill>
                <a:latin typeface="+mj-lt"/>
              </a:rPr>
              <a:t>DONARE CRISTO </a:t>
            </a:r>
          </a:p>
          <a:p>
            <a:r>
              <a:rPr lang="it-IT" sz="2400" b="1" dirty="0">
                <a:solidFill>
                  <a:srgbClr val="FF0000"/>
                </a:solidFill>
                <a:latin typeface="+mj-lt"/>
              </a:rPr>
              <a:t>A</a:t>
            </a:r>
            <a:r>
              <a:rPr lang="it-IT" sz="2400" b="1" dirty="0" smtClean="0">
                <a:solidFill>
                  <a:srgbClr val="FF0000"/>
                </a:solidFill>
                <a:latin typeface="+mj-lt"/>
              </a:rPr>
              <a:t>L MONDO</a:t>
            </a:r>
            <a:endParaRPr lang="it-IT" sz="2400" b="1" dirty="0">
              <a:solidFill>
                <a:srgbClr val="FF0000"/>
              </a:solidFill>
              <a:latin typeface="+mj-lt"/>
            </a:endParaRPr>
          </a:p>
          <a:p>
            <a:endParaRPr lang="it-IT" b="1" dirty="0" smtClean="0"/>
          </a:p>
          <a:p>
            <a:r>
              <a:rPr lang="it-IT" b="1" dirty="0" smtClean="0">
                <a:solidFill>
                  <a:srgbClr val="0070C0"/>
                </a:solidFill>
              </a:rPr>
              <a:t>Padre </a:t>
            </a:r>
            <a:r>
              <a:rPr lang="it-IT" b="1" dirty="0">
                <a:solidFill>
                  <a:srgbClr val="0070C0"/>
                </a:solidFill>
              </a:rPr>
              <a:t>Paolo Manna </a:t>
            </a:r>
            <a:r>
              <a:rPr lang="it-IT" b="1" dirty="0"/>
              <a:t>nacque ad Avellino </a:t>
            </a:r>
            <a:endParaRPr lang="it-IT" b="1" dirty="0" smtClean="0"/>
          </a:p>
          <a:p>
            <a:r>
              <a:rPr lang="it-IT" b="1" dirty="0" smtClean="0"/>
              <a:t>il </a:t>
            </a:r>
            <a:r>
              <a:rPr lang="it-IT" b="1" dirty="0"/>
              <a:t>16 gennaio 1872.</a:t>
            </a:r>
          </a:p>
          <a:p>
            <a:endParaRPr lang="it-IT" sz="500" b="1" dirty="0" smtClean="0"/>
          </a:p>
          <a:p>
            <a:r>
              <a:rPr lang="it-IT" b="1" dirty="0" smtClean="0"/>
              <a:t>Ordinato </a:t>
            </a:r>
            <a:r>
              <a:rPr lang="it-IT" b="1" dirty="0"/>
              <a:t>sacerdote nel </a:t>
            </a:r>
            <a:endParaRPr lang="it-IT" b="1" dirty="0" smtClean="0"/>
          </a:p>
          <a:p>
            <a:r>
              <a:rPr lang="it-IT" b="1" dirty="0" smtClean="0"/>
              <a:t>1894 </a:t>
            </a:r>
            <a:r>
              <a:rPr lang="it-IT" b="1" dirty="0"/>
              <a:t>nel Seminario Lombardo per le Missioni Estere  </a:t>
            </a:r>
            <a:endParaRPr lang="it-IT" b="1" dirty="0" smtClean="0"/>
          </a:p>
          <a:p>
            <a:r>
              <a:rPr lang="it-IT" b="1" dirty="0" smtClean="0"/>
              <a:t>a </a:t>
            </a:r>
            <a:r>
              <a:rPr lang="it-IT" b="1" dirty="0"/>
              <a:t>Milano </a:t>
            </a:r>
            <a:r>
              <a:rPr lang="it-IT" b="1" dirty="0" smtClean="0"/>
              <a:t>(PIME),</a:t>
            </a:r>
          </a:p>
          <a:p>
            <a:endParaRPr lang="it-IT" b="1" dirty="0" smtClean="0"/>
          </a:p>
          <a:p>
            <a:endParaRPr lang="it-IT" b="1" dirty="0"/>
          </a:p>
          <a:p>
            <a:r>
              <a:rPr lang="it-IT" b="1" dirty="0" smtClean="0">
                <a:solidFill>
                  <a:srgbClr val="0070C0"/>
                </a:solidFill>
              </a:rPr>
              <a:t>Don Guido M. Conforti</a:t>
            </a:r>
          </a:p>
          <a:p>
            <a:r>
              <a:rPr lang="it-IT" b="1" dirty="0" smtClean="0"/>
              <a:t>Nasce a </a:t>
            </a:r>
            <a:r>
              <a:rPr lang="it-IT" b="1" dirty="0" err="1" smtClean="0"/>
              <a:t>Casalora</a:t>
            </a:r>
            <a:r>
              <a:rPr lang="it-IT" b="1" dirty="0" smtClean="0"/>
              <a:t> di Ravadese (Parma) </a:t>
            </a:r>
          </a:p>
          <a:p>
            <a:r>
              <a:rPr lang="it-IT" b="1" dirty="0" smtClean="0"/>
              <a:t>il 30 Marzo 1876.</a:t>
            </a:r>
          </a:p>
          <a:p>
            <a:endParaRPr lang="it-IT" sz="900" b="1" dirty="0" smtClean="0"/>
          </a:p>
          <a:p>
            <a:r>
              <a:rPr lang="it-IT" b="1" dirty="0" smtClean="0"/>
              <a:t>Ordinato Sacerdote  nel 1888  nella Diocesi di Parma.</a:t>
            </a:r>
          </a:p>
        </p:txBody>
      </p:sp>
    </p:spTree>
    <p:extLst>
      <p:ext uri="{BB962C8B-B14F-4D97-AF65-F5344CB8AC3E}">
        <p14:creationId xmlns:p14="http://schemas.microsoft.com/office/powerpoint/2010/main" val="1256890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4984" r="18176"/>
          <a:stretch/>
        </p:blipFill>
        <p:spPr bwMode="auto">
          <a:xfrm>
            <a:off x="5985164" y="0"/>
            <a:ext cx="31588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0"/>
            <a:ext cx="5985164" cy="6924973"/>
          </a:xfrm>
          <a:prstGeom prst="rect">
            <a:avLst/>
          </a:prstGeom>
          <a:noFill/>
        </p:spPr>
        <p:txBody>
          <a:bodyPr wrap="square" rtlCol="0">
            <a:spAutoFit/>
          </a:bodyPr>
          <a:lstStyle/>
          <a:p>
            <a:r>
              <a:rPr lang="it-IT" sz="2800" b="1" dirty="0" smtClean="0"/>
              <a:t>San Guido M. Conforti</a:t>
            </a:r>
          </a:p>
          <a:p>
            <a:r>
              <a:rPr lang="it-IT" dirty="0" smtClean="0"/>
              <a:t>Arcivescovo di Ravenna, Vescovo di Parma </a:t>
            </a:r>
          </a:p>
          <a:p>
            <a:r>
              <a:rPr lang="it-IT" dirty="0" smtClean="0"/>
              <a:t>e Fondatore dei Missionari </a:t>
            </a:r>
            <a:r>
              <a:rPr lang="it-IT" dirty="0" err="1" smtClean="0"/>
              <a:t>Saveriani</a:t>
            </a:r>
            <a:r>
              <a:rPr lang="it-IT" dirty="0" smtClean="0"/>
              <a:t>.</a:t>
            </a:r>
          </a:p>
          <a:p>
            <a:endParaRPr lang="it-IT" dirty="0"/>
          </a:p>
          <a:p>
            <a:r>
              <a:rPr lang="it-IT" sz="2000" b="1" dirty="0" smtClean="0"/>
              <a:t>A 31 anni fonda l’Istituto </a:t>
            </a:r>
            <a:r>
              <a:rPr lang="it-IT" sz="2000" b="1" dirty="0" err="1" smtClean="0"/>
              <a:t>Saveriano</a:t>
            </a:r>
            <a:r>
              <a:rPr lang="it-IT" sz="2000" b="1" dirty="0" smtClean="0"/>
              <a:t> (Pia Società di San Francesco Saverio per le Missioni Estere) di cui assume la direzione.</a:t>
            </a:r>
          </a:p>
          <a:p>
            <a:r>
              <a:rPr lang="it-IT" sz="2000" b="1" dirty="0" smtClean="0"/>
              <a:t>A 37 anni è arcivescovo di Ravenna e a 42 Vescovo di Parma dove rimarrà 24 anni.</a:t>
            </a:r>
          </a:p>
          <a:p>
            <a:endParaRPr lang="it-IT" sz="1200" b="1" dirty="0" smtClean="0"/>
          </a:p>
          <a:p>
            <a:r>
              <a:rPr lang="it-IT" sz="2000" b="1" dirty="0" smtClean="0"/>
              <a:t>Durante questi anni oltre alla cura pastorale della Diocesi Parma di cui curò particolarmente la formazione del Clero nei seminari, fu Superiore Generale della Congregazione Missionaria da lui fondata e Presidente dell’Unione Missionaria del Clero (P.U.M.).</a:t>
            </a:r>
          </a:p>
          <a:p>
            <a:endParaRPr lang="it-IT" sz="1000" b="1" dirty="0"/>
          </a:p>
          <a:p>
            <a:r>
              <a:rPr lang="it-IT" sz="2000" b="1" dirty="0" smtClean="0"/>
              <a:t>Nel 1928 si recò in visita alle missioni della Cina dove i suoi missionari erano impegnati nell’opera di evangelizzazione. Morì a Parma il 5 Novembre 1931.</a:t>
            </a:r>
          </a:p>
          <a:p>
            <a:endParaRPr lang="it-IT" sz="1100" b="1" dirty="0" smtClean="0"/>
          </a:p>
          <a:p>
            <a:r>
              <a:rPr lang="it-IT" sz="2000" b="1" dirty="0" smtClean="0"/>
              <a:t>Fu Beatificato da Giovanni Paolo II il 17 marzo 1996</a:t>
            </a:r>
          </a:p>
          <a:p>
            <a:r>
              <a:rPr lang="it-IT" sz="2000" b="1" dirty="0" smtClean="0"/>
              <a:t>e canonizzato il 23 Ottobre 2011 da Benedetto XVI.</a:t>
            </a:r>
          </a:p>
        </p:txBody>
      </p:sp>
    </p:spTree>
    <p:extLst>
      <p:ext uri="{BB962C8B-B14F-4D97-AF65-F5344CB8AC3E}">
        <p14:creationId xmlns:p14="http://schemas.microsoft.com/office/powerpoint/2010/main" val="749606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03848" y="116632"/>
            <a:ext cx="5760640" cy="5801588"/>
          </a:xfrm>
          <a:prstGeom prst="rect">
            <a:avLst/>
          </a:prstGeom>
          <a:noFill/>
        </p:spPr>
        <p:txBody>
          <a:bodyPr wrap="square" rtlCol="0">
            <a:spAutoFit/>
          </a:bodyPr>
          <a:lstStyle/>
          <a:p>
            <a:r>
              <a:rPr lang="it-IT" sz="3600" b="1" dirty="0" smtClean="0">
                <a:solidFill>
                  <a:srgbClr val="FF0000"/>
                </a:solidFill>
                <a:latin typeface="Arial Black" panose="020B0A04020102020204" pitchFamily="34" charset="0"/>
                <a:cs typeface="Aharoni" panose="02010803020104030203" pitchFamily="2" charset="-79"/>
              </a:rPr>
              <a:t>Il Beato P. PAOLO</a:t>
            </a:r>
          </a:p>
          <a:p>
            <a:r>
              <a:rPr lang="it-IT" sz="3600" b="1" dirty="0">
                <a:solidFill>
                  <a:srgbClr val="FF0000"/>
                </a:solidFill>
                <a:latin typeface="Arial Black" panose="020B0A04020102020204" pitchFamily="34" charset="0"/>
                <a:cs typeface="Aharoni" panose="02010803020104030203" pitchFamily="2" charset="-79"/>
              </a:rPr>
              <a:t> </a:t>
            </a:r>
            <a:r>
              <a:rPr lang="it-IT" sz="3600" b="1" dirty="0" smtClean="0">
                <a:solidFill>
                  <a:srgbClr val="FF0000"/>
                </a:solidFill>
                <a:latin typeface="Arial Black" panose="020B0A04020102020204" pitchFamily="34" charset="0"/>
                <a:cs typeface="Aharoni" panose="02010803020104030203" pitchFamily="2" charset="-79"/>
              </a:rPr>
              <a:t>                </a:t>
            </a:r>
            <a:r>
              <a:rPr lang="it-IT" b="1" dirty="0" smtClean="0">
                <a:solidFill>
                  <a:srgbClr val="FF0000"/>
                </a:solidFill>
                <a:latin typeface="Arial Black" panose="020B0A04020102020204" pitchFamily="34" charset="0"/>
                <a:cs typeface="Aharoni" panose="02010803020104030203" pitchFamily="2" charset="-79"/>
              </a:rPr>
              <a:t> </a:t>
            </a:r>
            <a:r>
              <a:rPr lang="it-IT" sz="3600" b="1" dirty="0" smtClean="0">
                <a:solidFill>
                  <a:srgbClr val="FF0000"/>
                </a:solidFill>
                <a:latin typeface="Arial Black" panose="020B0A04020102020204" pitchFamily="34" charset="0"/>
                <a:cs typeface="Aharoni" panose="02010803020104030203" pitchFamily="2" charset="-79"/>
              </a:rPr>
              <a:t>MANNA </a:t>
            </a:r>
          </a:p>
          <a:p>
            <a:r>
              <a:rPr lang="it-IT" sz="3600" b="1" dirty="0" smtClean="0">
                <a:solidFill>
                  <a:srgbClr val="FF0000"/>
                </a:solidFill>
                <a:latin typeface="Arial Black" panose="020B0A04020102020204" pitchFamily="34" charset="0"/>
                <a:cs typeface="Aharoni" panose="02010803020104030203" pitchFamily="2" charset="-79"/>
              </a:rPr>
              <a:t>Missionario fallito?</a:t>
            </a:r>
          </a:p>
          <a:p>
            <a:endParaRPr lang="it-IT" sz="1100" dirty="0"/>
          </a:p>
          <a:p>
            <a:r>
              <a:rPr lang="it-IT" b="1" dirty="0" smtClean="0"/>
              <a:t>Partì </a:t>
            </a:r>
            <a:r>
              <a:rPr lang="it-IT" b="1" dirty="0"/>
              <a:t>per la Birmania Orientale (</a:t>
            </a:r>
            <a:r>
              <a:rPr lang="it-IT" b="1" dirty="0" smtClean="0"/>
              <a:t>oggi</a:t>
            </a:r>
            <a:r>
              <a:rPr lang="it-IT" b="1" dirty="0"/>
              <a:t> </a:t>
            </a:r>
            <a:r>
              <a:rPr lang="it-IT" b="1" dirty="0" smtClean="0"/>
              <a:t>Myanmar</a:t>
            </a:r>
            <a:r>
              <a:rPr lang="it-IT" b="1" dirty="0"/>
              <a:t>) nel 1895. </a:t>
            </a:r>
            <a:r>
              <a:rPr lang="it-IT" b="1" dirty="0" smtClean="0"/>
              <a:t>Vi </a:t>
            </a:r>
            <a:r>
              <a:rPr lang="it-IT" b="1" dirty="0"/>
              <a:t>rimase per circa </a:t>
            </a:r>
            <a:r>
              <a:rPr lang="it-IT" b="1" dirty="0" smtClean="0"/>
              <a:t>12 </a:t>
            </a:r>
            <a:r>
              <a:rPr lang="it-IT" b="1" dirty="0"/>
              <a:t>anni, ma nel 1907 per motivi di salute </a:t>
            </a:r>
            <a:r>
              <a:rPr lang="it-IT" b="1" dirty="0" smtClean="0"/>
              <a:t>dovette </a:t>
            </a:r>
            <a:r>
              <a:rPr lang="it-IT" b="1" dirty="0"/>
              <a:t>lasciare la missione. </a:t>
            </a:r>
            <a:endParaRPr lang="it-IT" b="1" dirty="0" smtClean="0"/>
          </a:p>
          <a:p>
            <a:r>
              <a:rPr lang="it-IT" b="1" dirty="0" smtClean="0"/>
              <a:t>Ideò</a:t>
            </a:r>
            <a:r>
              <a:rPr lang="it-IT" b="1" dirty="0"/>
              <a:t> </a:t>
            </a:r>
            <a:r>
              <a:rPr lang="it-IT" b="1" dirty="0" smtClean="0"/>
              <a:t>l’Unione Missionaria del Clero nel 1916. </a:t>
            </a:r>
          </a:p>
          <a:p>
            <a:r>
              <a:rPr lang="it-IT" b="1" dirty="0" smtClean="0"/>
              <a:t>Diventata Pontificia Unione Missionaria nel 1956</a:t>
            </a:r>
          </a:p>
          <a:p>
            <a:r>
              <a:rPr lang="it-IT" b="1" dirty="0" smtClean="0"/>
              <a:t>Promosse </a:t>
            </a:r>
            <a:r>
              <a:rPr lang="it-IT" b="1" dirty="0"/>
              <a:t>l’Unità dei cristiani con il libro </a:t>
            </a:r>
            <a:endParaRPr lang="it-IT" b="1" dirty="0" smtClean="0"/>
          </a:p>
          <a:p>
            <a:r>
              <a:rPr lang="it-IT" b="1" dirty="0" smtClean="0"/>
              <a:t>“</a:t>
            </a:r>
            <a:r>
              <a:rPr lang="it-IT" b="1" dirty="0"/>
              <a:t>I fratelli separati e noi” </a:t>
            </a:r>
            <a:r>
              <a:rPr lang="it-IT" b="1" dirty="0" smtClean="0"/>
              <a:t>(</a:t>
            </a:r>
            <a:r>
              <a:rPr lang="it-IT" b="1" dirty="0"/>
              <a:t>1941). </a:t>
            </a:r>
            <a:endParaRPr lang="it-IT" b="1" dirty="0" smtClean="0"/>
          </a:p>
          <a:p>
            <a:r>
              <a:rPr lang="it-IT" b="1" dirty="0" smtClean="0"/>
              <a:t>Volle un Seminario per le Missioni Estere dell’Italia Meridionale.</a:t>
            </a:r>
          </a:p>
          <a:p>
            <a:r>
              <a:rPr lang="it-IT" b="1" dirty="0" smtClean="0"/>
              <a:t>Morì </a:t>
            </a:r>
            <a:r>
              <a:rPr lang="it-IT" b="1" dirty="0"/>
              <a:t>a Napoli il 15 settembre </a:t>
            </a:r>
            <a:r>
              <a:rPr lang="it-IT" b="1" dirty="0" smtClean="0"/>
              <a:t>1952.</a:t>
            </a:r>
          </a:p>
          <a:p>
            <a:r>
              <a:rPr lang="it-IT" b="1" dirty="0"/>
              <a:t>F</a:t>
            </a:r>
            <a:r>
              <a:rPr lang="it-IT" b="1" dirty="0" smtClean="0"/>
              <a:t>u </a:t>
            </a:r>
            <a:r>
              <a:rPr lang="it-IT" b="1" dirty="0"/>
              <a:t>beatificato dal Papa </a:t>
            </a:r>
            <a:r>
              <a:rPr lang="it-IT" b="1" dirty="0" smtClean="0"/>
              <a:t>Giovanni </a:t>
            </a:r>
            <a:r>
              <a:rPr lang="it-IT" b="1" dirty="0"/>
              <a:t>Paolo II </a:t>
            </a:r>
            <a:endParaRPr lang="it-IT" b="1" dirty="0" smtClean="0"/>
          </a:p>
          <a:p>
            <a:r>
              <a:rPr lang="it-IT" b="1" dirty="0" smtClean="0"/>
              <a:t>il </a:t>
            </a:r>
            <a:r>
              <a:rPr lang="it-IT" b="1" dirty="0"/>
              <a:t>4 novembre 2001. </a:t>
            </a:r>
            <a:endParaRPr lang="it-IT" b="1" dirty="0" smtClean="0"/>
          </a:p>
          <a:p>
            <a:r>
              <a:rPr lang="it-IT" b="1" dirty="0" smtClean="0"/>
              <a:t>Le </a:t>
            </a:r>
            <a:r>
              <a:rPr lang="it-IT" b="1" dirty="0"/>
              <a:t>sue spoglie riposano a </a:t>
            </a:r>
            <a:r>
              <a:rPr lang="it-IT" b="1" dirty="0" smtClean="0"/>
              <a:t>Trentola-Ducenta (Caserta) nella cappella a </a:t>
            </a:r>
            <a:r>
              <a:rPr lang="it-IT" b="1" dirty="0"/>
              <a:t>lui </a:t>
            </a:r>
            <a:r>
              <a:rPr lang="it-IT" b="1" dirty="0" smtClean="0"/>
              <a:t>dedicata nella casa del PIME.</a:t>
            </a:r>
            <a:r>
              <a:rPr lang="it-IT" dirty="0" smtClean="0"/>
              <a:t> </a:t>
            </a:r>
          </a:p>
        </p:txBody>
      </p:sp>
      <p:sp>
        <p:nvSpPr>
          <p:cNvPr id="6" name="CasellaDiTesto 5"/>
          <p:cNvSpPr txBox="1"/>
          <p:nvPr/>
        </p:nvSpPr>
        <p:spPr>
          <a:xfrm>
            <a:off x="230498" y="6015163"/>
            <a:ext cx="8568952" cy="830997"/>
          </a:xfrm>
          <a:prstGeom prst="rect">
            <a:avLst/>
          </a:prstGeom>
          <a:noFill/>
        </p:spPr>
        <p:txBody>
          <a:bodyPr wrap="square" rtlCol="0">
            <a:spAutoFit/>
          </a:bodyPr>
          <a:lstStyle/>
          <a:p>
            <a:r>
              <a:rPr lang="it-IT" sz="1600" b="1" dirty="0" smtClean="0">
                <a:latin typeface="Arial Black" panose="020B0A04020102020204" pitchFamily="34" charset="0"/>
              </a:rPr>
              <a:t>			            Questo sarà il motto di tutta la sua vita: </a:t>
            </a:r>
            <a:endParaRPr lang="it-IT" sz="900" dirty="0"/>
          </a:p>
          <a:p>
            <a:r>
              <a:rPr lang="it-IT" sz="3200" b="1" dirty="0" smtClean="0">
                <a:latin typeface="Arial Black" panose="020B0A04020102020204" pitchFamily="34" charset="0"/>
              </a:rPr>
              <a:t> </a:t>
            </a:r>
            <a:r>
              <a:rPr lang="it-IT" sz="3200" b="1" dirty="0" smtClean="0">
                <a:solidFill>
                  <a:srgbClr val="FF0000"/>
                </a:solidFill>
                <a:latin typeface="Arial Black" panose="020B0A04020102020204" pitchFamily="34" charset="0"/>
              </a:rPr>
              <a:t>“</a:t>
            </a:r>
            <a:r>
              <a:rPr lang="it-IT" sz="3200" b="1" i="1" dirty="0">
                <a:solidFill>
                  <a:srgbClr val="FF0000"/>
                </a:solidFill>
                <a:latin typeface="Arial Black" panose="020B0A04020102020204" pitchFamily="34" charset="0"/>
              </a:rPr>
              <a:t>Tutta la Chiesa </a:t>
            </a:r>
            <a:r>
              <a:rPr lang="it-IT" sz="3200" b="1" i="1" dirty="0" smtClean="0">
                <a:solidFill>
                  <a:srgbClr val="FF0000"/>
                </a:solidFill>
                <a:latin typeface="Arial Black" panose="020B0A04020102020204" pitchFamily="34" charset="0"/>
              </a:rPr>
              <a:t>per </a:t>
            </a:r>
            <a:r>
              <a:rPr lang="it-IT" sz="3200" b="1" i="1" dirty="0">
                <a:solidFill>
                  <a:srgbClr val="FF0000"/>
                </a:solidFill>
                <a:latin typeface="Arial Black" panose="020B0A04020102020204" pitchFamily="34" charset="0"/>
              </a:rPr>
              <a:t>tutto il mondo</a:t>
            </a:r>
            <a:r>
              <a:rPr lang="it-IT" sz="3200" b="1" dirty="0" smtClean="0">
                <a:solidFill>
                  <a:srgbClr val="FF0000"/>
                </a:solidFill>
                <a:latin typeface="Arial Black" panose="020B0A04020102020204" pitchFamily="34" charset="0"/>
              </a:rPr>
              <a:t>” </a:t>
            </a:r>
            <a:endParaRPr lang="it-IT" sz="3200" b="1" dirty="0">
              <a:solidFill>
                <a:srgbClr val="FF0000"/>
              </a:solidFill>
              <a:latin typeface="Arial Black" panose="020B0A04020102020204" pitchFamily="34" charset="0"/>
            </a:endParaRPr>
          </a:p>
        </p:txBody>
      </p:sp>
      <p:pic>
        <p:nvPicPr>
          <p:cNvPr id="1029" name="Picture 5"/>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917" r="8996"/>
          <a:stretch/>
        </p:blipFill>
        <p:spPr bwMode="auto">
          <a:xfrm>
            <a:off x="-10136" y="1369"/>
            <a:ext cx="3057288" cy="501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images.slideplayer.it/2/931143/slides/slide_32.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l="53501" t="30799" r="8187" b="19397"/>
          <a:stretch/>
        </p:blipFill>
        <p:spPr bwMode="auto">
          <a:xfrm>
            <a:off x="903510" y="4077072"/>
            <a:ext cx="2134626" cy="208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14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6806410" cy="6971139"/>
          </a:xfrm>
          <a:prstGeom prst="rect">
            <a:avLst/>
          </a:prstGeom>
          <a:noFill/>
        </p:spPr>
        <p:txBody>
          <a:bodyPr wrap="square" rtlCol="0">
            <a:spAutoFit/>
          </a:bodyPr>
          <a:lstStyle/>
          <a:p>
            <a:endParaRPr lang="it-IT" sz="600" b="1" dirty="0" smtClean="0"/>
          </a:p>
          <a:p>
            <a:pPr>
              <a:lnSpc>
                <a:spcPts val="7000"/>
              </a:lnSpc>
              <a:spcBef>
                <a:spcPts val="1800"/>
              </a:spcBef>
            </a:pPr>
            <a:r>
              <a:rPr lang="it-IT" sz="7200" b="1" dirty="0">
                <a:solidFill>
                  <a:srgbClr val="FF0000"/>
                </a:solidFill>
              </a:rPr>
              <a:t>L</a:t>
            </a:r>
            <a:r>
              <a:rPr lang="it-IT" sz="7200" b="1" dirty="0" smtClean="0">
                <a:solidFill>
                  <a:srgbClr val="FF0000"/>
                </a:solidFill>
              </a:rPr>
              <a:t>’</a:t>
            </a:r>
            <a:r>
              <a:rPr lang="it-IT" sz="4000" b="1" dirty="0" smtClean="0">
                <a:solidFill>
                  <a:srgbClr val="FF0000"/>
                </a:solidFill>
              </a:rPr>
              <a:t> </a:t>
            </a:r>
            <a:r>
              <a:rPr lang="it-IT" sz="7200" b="1" dirty="0" smtClean="0">
                <a:solidFill>
                  <a:srgbClr val="FF0000"/>
                </a:solidFill>
              </a:rPr>
              <a:t>INNAMORATO</a:t>
            </a:r>
            <a:endParaRPr lang="it-IT" sz="7200" b="1" dirty="0">
              <a:solidFill>
                <a:srgbClr val="FF0000"/>
              </a:solidFill>
            </a:endParaRPr>
          </a:p>
          <a:p>
            <a:pPr>
              <a:lnSpc>
                <a:spcPts val="7000"/>
              </a:lnSpc>
            </a:pPr>
            <a:r>
              <a:rPr lang="it-IT" sz="7200" b="1" dirty="0">
                <a:solidFill>
                  <a:srgbClr val="FF0000"/>
                </a:solidFill>
              </a:rPr>
              <a:t>DELLA </a:t>
            </a:r>
          </a:p>
          <a:p>
            <a:pPr>
              <a:lnSpc>
                <a:spcPts val="7000"/>
              </a:lnSpc>
            </a:pPr>
            <a:r>
              <a:rPr lang="it-IT" sz="7200" b="1" dirty="0">
                <a:solidFill>
                  <a:srgbClr val="FF0000"/>
                </a:solidFill>
              </a:rPr>
              <a:t>MISSIONE</a:t>
            </a:r>
            <a:endParaRPr lang="it-IT" sz="7200" b="1" dirty="0"/>
          </a:p>
          <a:p>
            <a:pPr>
              <a:spcAft>
                <a:spcPts val="1200"/>
              </a:spcAft>
            </a:pPr>
            <a:endParaRPr lang="it-IT" sz="1100" b="1" dirty="0" smtClean="0"/>
          </a:p>
          <a:p>
            <a:pPr>
              <a:spcAft>
                <a:spcPts val="1200"/>
              </a:spcAft>
            </a:pPr>
            <a:r>
              <a:rPr lang="it-IT" b="1" dirty="0" smtClean="0"/>
              <a:t>Nel 1907 il primo tentativo di fondare a Napoli un Seminario delle Missioni Estere svanisce nelle parole del vicario generale del cardinale  Giuseppe Prisco, che trova la sua idea «</a:t>
            </a:r>
            <a:r>
              <a:rPr lang="it-IT" b="1" i="1" dirty="0" smtClean="0"/>
              <a:t>inadatta alle condizioni dei paesi meridionali</a:t>
            </a:r>
            <a:r>
              <a:rPr lang="it-IT" b="1" dirty="0" smtClean="0"/>
              <a:t>». </a:t>
            </a:r>
          </a:p>
          <a:p>
            <a:pPr>
              <a:spcAft>
                <a:spcPts val="1200"/>
              </a:spcAft>
            </a:pPr>
            <a:r>
              <a:rPr lang="it-IT" b="1" dirty="0" smtClean="0"/>
              <a:t>Un altro «fallimento», ma «l’innamorato» non si arrende.</a:t>
            </a:r>
          </a:p>
          <a:p>
            <a:pPr>
              <a:spcAft>
                <a:spcPts val="1200"/>
              </a:spcAft>
            </a:pPr>
            <a:r>
              <a:rPr lang="it-IT" b="1" dirty="0" smtClean="0"/>
              <a:t>Nel 1908 diventa redattore e poi direttore di ‘Le Missioni Cattoliche’. </a:t>
            </a:r>
          </a:p>
          <a:p>
            <a:pPr>
              <a:spcAft>
                <a:spcPts val="1200"/>
              </a:spcAft>
            </a:pPr>
            <a:r>
              <a:rPr lang="it-IT" b="1" dirty="0" smtClean="0"/>
              <a:t>Nel 1909 pubblica il suo libro di maggior successo </a:t>
            </a:r>
            <a:r>
              <a:rPr lang="it-IT" b="1" i="1" dirty="0" smtClean="0"/>
              <a:t>‘Operarii </a:t>
            </a:r>
            <a:r>
              <a:rPr lang="it-IT" b="1" i="1" dirty="0" err="1" smtClean="0"/>
              <a:t>autem</a:t>
            </a:r>
            <a:r>
              <a:rPr lang="it-IT" b="1" i="1" dirty="0" smtClean="0"/>
              <a:t> </a:t>
            </a:r>
            <a:r>
              <a:rPr lang="it-IT" b="1" i="1" dirty="0" err="1" smtClean="0"/>
              <a:t>pauci</a:t>
            </a:r>
            <a:r>
              <a:rPr lang="it-IT" b="1" i="1" dirty="0" smtClean="0"/>
              <a:t>’.</a:t>
            </a:r>
          </a:p>
          <a:p>
            <a:pPr>
              <a:spcAft>
                <a:spcPts val="1200"/>
              </a:spcAft>
            </a:pPr>
            <a:r>
              <a:rPr lang="it-IT" b="1" dirty="0" smtClean="0"/>
              <a:t>Da allora il suo cammino è tracciato con chiarezza, sarà giornalista, scrittore e animatore missionario</a:t>
            </a:r>
            <a:r>
              <a:rPr lang="it-IT" dirty="0" smtClean="0"/>
              <a:t>.</a:t>
            </a:r>
          </a:p>
        </p:txBody>
      </p:sp>
      <p:pic>
        <p:nvPicPr>
          <p:cNvPr id="4" name="Picture 3"/>
          <p:cNvPicPr>
            <a:picLocks noChangeAspect="1" noChangeArrowheads="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6410" y="0"/>
            <a:ext cx="2337590" cy="31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duotone>
              <a:prstClr val="black"/>
              <a:srgbClr val="00B0F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9970" y="980728"/>
            <a:ext cx="2337590" cy="31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9970" y="2240168"/>
            <a:ext cx="2337590" cy="31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06410" y="3665362"/>
            <a:ext cx="2337590" cy="31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25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5256" y="188640"/>
            <a:ext cx="8505216" cy="6663363"/>
          </a:xfrm>
          <a:prstGeom prst="rect">
            <a:avLst/>
          </a:prstGeom>
        </p:spPr>
        <p:txBody>
          <a:bodyPr wrap="square">
            <a:spAutoFit/>
          </a:bodyPr>
          <a:lstStyle/>
          <a:p>
            <a:r>
              <a:rPr lang="it-IT" sz="3200" b="1" dirty="0" smtClean="0">
                <a:solidFill>
                  <a:srgbClr val="FF0000"/>
                </a:solidFill>
                <a:latin typeface="Arial Black" panose="020B0A04020102020204" pitchFamily="34" charset="0"/>
              </a:rPr>
              <a:t>Origine e Sviluppo</a:t>
            </a:r>
          </a:p>
          <a:p>
            <a:r>
              <a:rPr lang="it-IT" sz="3200" b="1" dirty="0" smtClean="0">
                <a:solidFill>
                  <a:srgbClr val="FF0000"/>
                </a:solidFill>
                <a:latin typeface="Arial Black" panose="020B0A04020102020204" pitchFamily="34" charset="0"/>
              </a:rPr>
              <a:t>dell’Unione </a:t>
            </a:r>
            <a:r>
              <a:rPr lang="it-IT" sz="3200" b="1" dirty="0">
                <a:solidFill>
                  <a:srgbClr val="FF0000"/>
                </a:solidFill>
                <a:latin typeface="Arial Black" panose="020B0A04020102020204" pitchFamily="34" charset="0"/>
              </a:rPr>
              <a:t>Missionaria del Clero</a:t>
            </a:r>
          </a:p>
          <a:p>
            <a:r>
              <a:rPr lang="it-IT" sz="3200" b="1" dirty="0" smtClean="0">
                <a:solidFill>
                  <a:srgbClr val="FF0000"/>
                </a:solidFill>
                <a:latin typeface="Arial Black" panose="020B0A04020102020204" pitchFamily="34" charset="0"/>
              </a:rPr>
              <a:t>poi </a:t>
            </a:r>
            <a:r>
              <a:rPr lang="it-IT" sz="3200" b="1" dirty="0">
                <a:solidFill>
                  <a:srgbClr val="0070C0"/>
                </a:solidFill>
                <a:latin typeface="Arial Black" panose="020B0A04020102020204" pitchFamily="34" charset="0"/>
              </a:rPr>
              <a:t>P</a:t>
            </a:r>
            <a:r>
              <a:rPr lang="it-IT" sz="3200" b="1" dirty="0">
                <a:solidFill>
                  <a:srgbClr val="FF0000"/>
                </a:solidFill>
                <a:latin typeface="Arial Black" panose="020B0A04020102020204" pitchFamily="34" charset="0"/>
              </a:rPr>
              <a:t>ontificia </a:t>
            </a:r>
            <a:r>
              <a:rPr lang="it-IT" sz="3200" b="1" dirty="0">
                <a:solidFill>
                  <a:srgbClr val="0070C0"/>
                </a:solidFill>
                <a:latin typeface="Arial Black" panose="020B0A04020102020204" pitchFamily="34" charset="0"/>
              </a:rPr>
              <a:t>U</a:t>
            </a:r>
            <a:r>
              <a:rPr lang="it-IT" sz="3200" b="1" dirty="0">
                <a:solidFill>
                  <a:srgbClr val="FF0000"/>
                </a:solidFill>
                <a:latin typeface="Arial Black" panose="020B0A04020102020204" pitchFamily="34" charset="0"/>
              </a:rPr>
              <a:t>nione </a:t>
            </a:r>
            <a:r>
              <a:rPr lang="it-IT" sz="3200" b="1" dirty="0" smtClean="0">
                <a:solidFill>
                  <a:srgbClr val="0070C0"/>
                </a:solidFill>
                <a:latin typeface="Arial Black" panose="020B0A04020102020204" pitchFamily="34" charset="0"/>
              </a:rPr>
              <a:t>M</a:t>
            </a:r>
            <a:r>
              <a:rPr lang="it-IT" sz="3200" b="1" dirty="0" smtClean="0">
                <a:solidFill>
                  <a:srgbClr val="FF0000"/>
                </a:solidFill>
                <a:latin typeface="Arial Black" panose="020B0A04020102020204" pitchFamily="34" charset="0"/>
              </a:rPr>
              <a:t>issionaria</a:t>
            </a:r>
          </a:p>
          <a:p>
            <a:endParaRPr lang="it-IT" sz="1100" b="1" dirty="0">
              <a:solidFill>
                <a:srgbClr val="FF0000"/>
              </a:solidFill>
              <a:latin typeface="Arial Black" panose="020B0A04020102020204" pitchFamily="34" charset="0"/>
            </a:endParaRPr>
          </a:p>
          <a:p>
            <a:r>
              <a:rPr lang="it-IT" sz="2400" b="1" dirty="0" smtClean="0">
                <a:latin typeface="Arial" panose="020B0604020202020204" pitchFamily="34" charset="0"/>
                <a:cs typeface="Arial" panose="020B0604020202020204" pitchFamily="34" charset="0"/>
              </a:rPr>
              <a:t>Alla fine del 1915 il progetto di un’Unione Missionaria del Clero era pronto nel cuore P. Manna. </a:t>
            </a:r>
          </a:p>
          <a:p>
            <a:r>
              <a:rPr lang="it-IT" sz="2400" b="1" dirty="0" smtClean="0">
                <a:latin typeface="Arial" panose="020B0604020202020204" pitchFamily="34" charset="0"/>
                <a:cs typeface="Arial" panose="020B0604020202020204" pitchFamily="34" charset="0"/>
              </a:rPr>
              <a:t>Il 25 febbraio 1916 lo sottopone all’esame di </a:t>
            </a:r>
            <a:r>
              <a:rPr lang="it-IT" sz="2400" b="1" dirty="0" err="1" smtClean="0">
                <a:latin typeface="Arial" panose="020B0604020202020204" pitchFamily="34" charset="0"/>
                <a:cs typeface="Arial" panose="020B0604020202020204" pitchFamily="34" charset="0"/>
              </a:rPr>
              <a:t>Mons</a:t>
            </a:r>
            <a:r>
              <a:rPr lang="it-IT" sz="2400" b="1" dirty="0" smtClean="0">
                <a:latin typeface="Arial" panose="020B0604020202020204" pitchFamily="34" charset="0"/>
                <a:cs typeface="Arial" panose="020B0604020202020204" pitchFamily="34" charset="0"/>
              </a:rPr>
              <a:t>. Conforti il quale l’approvò, lo incoraggiò e lo presentò personalmente al papa Benedetto XV il 26 Aprile 1916. </a:t>
            </a:r>
          </a:p>
          <a:p>
            <a:endParaRPr lang="it-IT" sz="2400" b="1" dirty="0">
              <a:latin typeface="Arial" panose="020B0604020202020204" pitchFamily="34" charset="0"/>
              <a:cs typeface="Arial" panose="020B0604020202020204" pitchFamily="34" charset="0"/>
            </a:endParaRPr>
          </a:p>
          <a:p>
            <a:r>
              <a:rPr lang="it-IT" sz="2200" b="1" dirty="0" smtClean="0">
                <a:latin typeface="Arial" panose="020B0604020202020204" pitchFamily="34" charset="0"/>
                <a:cs typeface="Arial" panose="020B0604020202020204" pitchFamily="34" charset="0"/>
              </a:rPr>
              <a:t>Questo il colloquio tra </a:t>
            </a:r>
            <a:r>
              <a:rPr lang="it-IT" sz="2200" b="1" dirty="0" err="1" smtClean="0">
                <a:latin typeface="Arial" panose="020B0604020202020204" pitchFamily="34" charset="0"/>
                <a:cs typeface="Arial" panose="020B0604020202020204" pitchFamily="34" charset="0"/>
              </a:rPr>
              <a:t>Mons</a:t>
            </a:r>
            <a:r>
              <a:rPr lang="it-IT" sz="2200" b="1" dirty="0" smtClean="0">
                <a:latin typeface="Arial" panose="020B0604020202020204" pitchFamily="34" charset="0"/>
                <a:cs typeface="Arial" panose="020B0604020202020204" pitchFamily="34" charset="0"/>
              </a:rPr>
              <a:t>. Conforti e il Papa:</a:t>
            </a:r>
          </a:p>
          <a:p>
            <a:r>
              <a:rPr lang="it-IT" sz="2200" b="1" dirty="0" smtClean="0">
                <a:latin typeface="Arial" panose="020B0604020202020204" pitchFamily="34" charset="0"/>
                <a:cs typeface="Arial" panose="020B0604020202020204" pitchFamily="34" charset="0"/>
              </a:rPr>
              <a:t>    </a:t>
            </a:r>
            <a:r>
              <a:rPr lang="it-IT" sz="2200" b="1" i="1" dirty="0" smtClean="0">
                <a:latin typeface="Arial" panose="020B0604020202020204" pitchFamily="34" charset="0"/>
                <a:cs typeface="Arial" panose="020B0604020202020204" pitchFamily="34" charset="0"/>
              </a:rPr>
              <a:t>«Padre santo, avrei un’altra cosa da dire. </a:t>
            </a:r>
          </a:p>
          <a:p>
            <a:r>
              <a:rPr lang="it-IT" sz="2200" b="1" i="1" dirty="0">
                <a:latin typeface="Arial" panose="020B0604020202020204" pitchFamily="34" charset="0"/>
                <a:cs typeface="Arial" panose="020B0604020202020204" pitchFamily="34" charset="0"/>
              </a:rPr>
              <a:t> </a:t>
            </a:r>
            <a:r>
              <a:rPr lang="it-IT" sz="2200" b="1" i="1" dirty="0" smtClean="0">
                <a:latin typeface="Arial" panose="020B0604020202020204" pitchFamily="34" charset="0"/>
                <a:cs typeface="Arial" panose="020B0604020202020204" pitchFamily="34" charset="0"/>
              </a:rPr>
              <a:t>   E’ stata ideata un’opera missionaria…</a:t>
            </a:r>
          </a:p>
          <a:p>
            <a:pPr marL="285750" indent="-285750">
              <a:buFontTx/>
              <a:buChar char="-"/>
            </a:pPr>
            <a:r>
              <a:rPr lang="it-IT" sz="2200" b="1" dirty="0" smtClean="0">
                <a:latin typeface="Arial" panose="020B0604020202020204" pitchFamily="34" charset="0"/>
                <a:cs typeface="Arial" panose="020B0604020202020204" pitchFamily="34" charset="0"/>
              </a:rPr>
              <a:t>Basta, basta con le opere. Bisogna rendere operanti quelle che ci sono già. Non ne occorrono di nuove.</a:t>
            </a:r>
          </a:p>
          <a:p>
            <a:pPr marL="285750" indent="-285750">
              <a:buFontTx/>
              <a:buChar char="-"/>
            </a:pPr>
            <a:r>
              <a:rPr lang="it-IT" sz="2200" b="1" i="1" dirty="0" smtClean="0">
                <a:latin typeface="Arial" panose="020B0604020202020204" pitchFamily="34" charset="0"/>
                <a:cs typeface="Arial" panose="020B0604020202020204" pitchFamily="34" charset="0"/>
              </a:rPr>
              <a:t>Non si tratta di un’opera nuova, ma di una destinata a potenziare quelle già esistenti.</a:t>
            </a:r>
          </a:p>
          <a:p>
            <a:pPr marL="285750" indent="-285750">
              <a:buFontTx/>
              <a:buChar char="-"/>
            </a:pPr>
            <a:r>
              <a:rPr lang="it-IT" sz="2200" b="1" dirty="0" smtClean="0">
                <a:latin typeface="Arial" panose="020B0604020202020204" pitchFamily="34" charset="0"/>
                <a:cs typeface="Arial" panose="020B0604020202020204" pitchFamily="34" charset="0"/>
              </a:rPr>
              <a:t>Bene, allora vediamo, vediamo».</a:t>
            </a:r>
          </a:p>
        </p:txBody>
      </p:sp>
    </p:spTree>
    <p:extLst>
      <p:ext uri="{BB962C8B-B14F-4D97-AF65-F5344CB8AC3E}">
        <p14:creationId xmlns:p14="http://schemas.microsoft.com/office/powerpoint/2010/main" val="128079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188640"/>
            <a:ext cx="8928992" cy="6524863"/>
          </a:xfrm>
          <a:prstGeom prst="rect">
            <a:avLst/>
          </a:prstGeom>
        </p:spPr>
        <p:txBody>
          <a:bodyPr wrap="square">
            <a:spAutoFit/>
          </a:bodyPr>
          <a:lstStyle/>
          <a:p>
            <a:pPr algn="just"/>
            <a:r>
              <a:rPr lang="it-IT" sz="2400" b="1" dirty="0">
                <a:latin typeface="Calibri" panose="020F0502020204030204" pitchFamily="34" charset="0"/>
              </a:rPr>
              <a:t>Propaganda </a:t>
            </a:r>
            <a:r>
              <a:rPr lang="it-IT" sz="2400" b="1" dirty="0" smtClean="0">
                <a:latin typeface="Calibri" panose="020F0502020204030204" pitchFamily="34" charset="0"/>
              </a:rPr>
              <a:t>Fide approva </a:t>
            </a:r>
            <a:r>
              <a:rPr lang="it-IT" sz="2400" b="1" dirty="0">
                <a:latin typeface="Calibri" panose="020F0502020204030204" pitchFamily="34" charset="0"/>
              </a:rPr>
              <a:t>il progetto il 23 Ottobre e il 31 ottobre il Card. Serafini comunica a </a:t>
            </a:r>
            <a:r>
              <a:rPr lang="it-IT" sz="2400" b="1" dirty="0" err="1">
                <a:latin typeface="Calibri" panose="020F0502020204030204" pitchFamily="34" charset="0"/>
              </a:rPr>
              <a:t>Mons</a:t>
            </a:r>
            <a:r>
              <a:rPr lang="it-IT" sz="2400" b="1" dirty="0">
                <a:latin typeface="Calibri" panose="020F0502020204030204" pitchFamily="34" charset="0"/>
              </a:rPr>
              <a:t>. Conforti l’approvazione dell’Unione Missionaria del Clero da parte del papa Benedetto XV. Con </a:t>
            </a:r>
            <a:r>
              <a:rPr lang="it-IT" sz="2400" b="1" dirty="0" smtClean="0">
                <a:latin typeface="Calibri" panose="020F0502020204030204" pitchFamily="34" charset="0"/>
              </a:rPr>
              <a:t>queste </a:t>
            </a:r>
            <a:r>
              <a:rPr lang="it-IT" sz="2400" b="1" dirty="0">
                <a:latin typeface="Calibri" panose="020F0502020204030204" pitchFamily="34" charset="0"/>
              </a:rPr>
              <a:t>parole</a:t>
            </a:r>
            <a:r>
              <a:rPr lang="it-IT" sz="2400" b="1" dirty="0" smtClean="0">
                <a:latin typeface="Calibri" panose="020F0502020204030204" pitchFamily="34" charset="0"/>
              </a:rPr>
              <a:t>:  </a:t>
            </a:r>
            <a:r>
              <a:rPr lang="it-IT" sz="2400" b="1" i="1" dirty="0" smtClean="0">
                <a:latin typeface="Calibri" panose="020F0502020204030204" pitchFamily="34" charset="0"/>
              </a:rPr>
              <a:t>«</a:t>
            </a:r>
            <a:r>
              <a:rPr lang="it-IT" sz="2400" b="1" i="1" dirty="0">
                <a:latin typeface="Calibri" panose="020F0502020204030204" pitchFamily="34" charset="0"/>
              </a:rPr>
              <a:t>Sua Santità, nell’udienza del 23 corrente ottobre si è degnata mostrare il Suo alto compiacimento per tale opportuna proposta, diretta a favorire l’opera dell’Apostolato che a Lui è sì a </a:t>
            </a:r>
            <a:r>
              <a:rPr lang="it-IT" sz="2400" b="1" i="1" dirty="0" smtClean="0">
                <a:latin typeface="Calibri" panose="020F0502020204030204" pitchFamily="34" charset="0"/>
              </a:rPr>
              <a:t>cuore</a:t>
            </a:r>
            <a:r>
              <a:rPr lang="it-IT" sz="2400" b="1" i="1" dirty="0">
                <a:latin typeface="Calibri" panose="020F0502020204030204" pitchFamily="34" charset="0"/>
              </a:rPr>
              <a:t>, e nutre speranza che possa con l’aiuto di Dio e il favore dei vescovi trovare largo consenso nel clero e nei fedeli d’Italia</a:t>
            </a:r>
            <a:r>
              <a:rPr lang="it-IT" sz="2400" b="1" i="1" dirty="0" smtClean="0">
                <a:latin typeface="Calibri" panose="020F0502020204030204" pitchFamily="34" charset="0"/>
              </a:rPr>
              <a:t>»</a:t>
            </a:r>
            <a:r>
              <a:rPr lang="it-IT" sz="2400" b="1" i="1" dirty="0">
                <a:latin typeface="Calibri" panose="020F0502020204030204" pitchFamily="34" charset="0"/>
              </a:rPr>
              <a:t> </a:t>
            </a:r>
            <a:endParaRPr lang="it-IT" sz="2400" b="1" i="1" dirty="0" smtClean="0">
              <a:latin typeface="Calibri" panose="020F0502020204030204" pitchFamily="34" charset="0"/>
            </a:endParaRPr>
          </a:p>
          <a:p>
            <a:pPr algn="just"/>
            <a:endParaRPr lang="it-IT" b="1" dirty="0" smtClean="0">
              <a:latin typeface="Calibri" panose="020F0502020204030204" pitchFamily="34" charset="0"/>
            </a:endParaRPr>
          </a:p>
          <a:p>
            <a:pPr algn="just"/>
            <a:r>
              <a:rPr lang="it-IT" sz="2400" b="1" dirty="0" smtClean="0">
                <a:latin typeface="Calibri" panose="020F0502020204030204" pitchFamily="34" charset="0"/>
              </a:rPr>
              <a:t>Nel </a:t>
            </a:r>
            <a:r>
              <a:rPr lang="it-IT" sz="2400" b="1" dirty="0">
                <a:latin typeface="Calibri" panose="020F0502020204030204" pitchFamily="34" charset="0"/>
              </a:rPr>
              <a:t>gennaio 1917 gli Acta </a:t>
            </a:r>
            <a:r>
              <a:rPr lang="it-IT" sz="2400" b="1" dirty="0" err="1">
                <a:latin typeface="Calibri" panose="020F0502020204030204" pitchFamily="34" charset="0"/>
              </a:rPr>
              <a:t>Apostolicae</a:t>
            </a:r>
            <a:r>
              <a:rPr lang="it-IT" sz="2400" b="1" dirty="0">
                <a:latin typeface="Calibri" panose="020F0502020204030204" pitchFamily="34" charset="0"/>
              </a:rPr>
              <a:t> </a:t>
            </a:r>
            <a:r>
              <a:rPr lang="it-IT" sz="2400" b="1" dirty="0" err="1">
                <a:latin typeface="Calibri" panose="020F0502020204030204" pitchFamily="34" charset="0"/>
              </a:rPr>
              <a:t>Sedis</a:t>
            </a:r>
            <a:r>
              <a:rPr lang="it-IT" sz="2400" b="1" dirty="0">
                <a:latin typeface="Calibri" panose="020F0502020204030204" pitchFamily="34" charset="0"/>
              </a:rPr>
              <a:t> pubblicano l'approvazione del Papa e i giornali ne danno notizia. </a:t>
            </a:r>
            <a:endParaRPr lang="it-IT" sz="2400" b="1" dirty="0" smtClean="0">
              <a:latin typeface="Calibri" panose="020F0502020204030204" pitchFamily="34" charset="0"/>
            </a:endParaRPr>
          </a:p>
          <a:p>
            <a:pPr algn="just"/>
            <a:r>
              <a:rPr lang="it-IT" sz="2400" b="1" dirty="0" smtClean="0">
                <a:latin typeface="Calibri" panose="020F0502020204030204" pitchFamily="34" charset="0"/>
              </a:rPr>
              <a:t>Nasce </a:t>
            </a:r>
            <a:r>
              <a:rPr lang="it-IT" sz="2400" b="1" dirty="0">
                <a:latin typeface="Calibri" panose="020F0502020204030204" pitchFamily="34" charset="0"/>
              </a:rPr>
              <a:t>così l'Unione </a:t>
            </a:r>
            <a:r>
              <a:rPr lang="it-IT" sz="2400" b="1" dirty="0" smtClean="0">
                <a:latin typeface="Calibri" panose="020F0502020204030204" pitchFamily="34" charset="0"/>
              </a:rPr>
              <a:t>Missionaria </a:t>
            </a:r>
            <a:r>
              <a:rPr lang="it-IT" sz="2400" b="1" dirty="0">
                <a:latin typeface="Calibri" panose="020F0502020204030204" pitchFamily="34" charset="0"/>
              </a:rPr>
              <a:t>del Clero </a:t>
            </a:r>
            <a:r>
              <a:rPr lang="it-IT" sz="2400" b="1" dirty="0" smtClean="0">
                <a:latin typeface="Calibri" panose="020F0502020204030204" pitchFamily="34" charset="0"/>
              </a:rPr>
              <a:t>(</a:t>
            </a:r>
            <a:r>
              <a:rPr lang="it-IT" sz="2400" b="1" dirty="0" err="1" smtClean="0">
                <a:latin typeface="Calibri" panose="020F0502020204030204" pitchFamily="34" charset="0"/>
              </a:rPr>
              <a:t>Mons</a:t>
            </a:r>
            <a:r>
              <a:rPr lang="it-IT" sz="2400" b="1" dirty="0" smtClean="0">
                <a:latin typeface="Calibri" panose="020F0502020204030204" pitchFamily="34" charset="0"/>
              </a:rPr>
              <a:t>. Conforti </a:t>
            </a:r>
            <a:r>
              <a:rPr lang="it-IT" sz="2400" b="1" dirty="0">
                <a:latin typeface="Calibri" panose="020F0502020204030204" pitchFamily="34" charset="0"/>
              </a:rPr>
              <a:t>presidente e </a:t>
            </a:r>
            <a:r>
              <a:rPr lang="it-IT" sz="2400" b="1" dirty="0" smtClean="0">
                <a:latin typeface="Calibri" panose="020F0502020204030204" pitchFamily="34" charset="0"/>
              </a:rPr>
              <a:t>p. Manna </a:t>
            </a:r>
            <a:r>
              <a:rPr lang="it-IT" sz="2400" b="1" dirty="0">
                <a:latin typeface="Calibri" panose="020F0502020204030204" pitchFamily="34" charset="0"/>
              </a:rPr>
              <a:t>segretario), che ha subito un ottimo successo in Italia e all'estero. </a:t>
            </a:r>
            <a:endParaRPr lang="it-IT" sz="2400" b="1" dirty="0" smtClean="0">
              <a:latin typeface="Calibri" panose="020F0502020204030204" pitchFamily="34" charset="0"/>
            </a:endParaRPr>
          </a:p>
          <a:p>
            <a:pPr algn="just"/>
            <a:endParaRPr lang="it-IT" sz="1600" b="1" dirty="0" smtClean="0">
              <a:latin typeface="Calibri" panose="020F0502020204030204" pitchFamily="34" charset="0"/>
            </a:endParaRPr>
          </a:p>
          <a:p>
            <a:pPr algn="just"/>
            <a:r>
              <a:rPr lang="it-IT" sz="2400" b="1" dirty="0" smtClean="0">
                <a:latin typeface="Calibri" panose="020F0502020204030204" pitchFamily="34" charset="0"/>
              </a:rPr>
              <a:t>Nel </a:t>
            </a:r>
            <a:r>
              <a:rPr lang="it-IT" sz="2400" b="1" dirty="0">
                <a:latin typeface="Calibri" panose="020F0502020204030204" pitchFamily="34" charset="0"/>
              </a:rPr>
              <a:t>dicembre 1917 i soci erano 1.254, fra i quali </a:t>
            </a:r>
            <a:r>
              <a:rPr lang="it-IT" sz="2400" b="1" dirty="0" smtClean="0">
                <a:latin typeface="Calibri" panose="020F0502020204030204" pitchFamily="34" charset="0"/>
              </a:rPr>
              <a:t>Achille </a:t>
            </a:r>
            <a:r>
              <a:rPr lang="it-IT" sz="2400" b="1" dirty="0">
                <a:latin typeface="Calibri" panose="020F0502020204030204" pitchFamily="34" charset="0"/>
              </a:rPr>
              <a:t>Ratti (Pio XI) e </a:t>
            </a:r>
            <a:r>
              <a:rPr lang="it-IT" sz="2400" b="1" dirty="0" smtClean="0">
                <a:latin typeface="Calibri" panose="020F0502020204030204" pitchFamily="34" charset="0"/>
              </a:rPr>
              <a:t>Angelo </a:t>
            </a:r>
            <a:r>
              <a:rPr lang="it-IT" sz="2400" b="1" dirty="0">
                <a:latin typeface="Calibri" panose="020F0502020204030204" pitchFamily="34" charset="0"/>
              </a:rPr>
              <a:t>Roncalli (Giovanni XXIII</a:t>
            </a:r>
            <a:r>
              <a:rPr lang="it-IT" sz="2400" b="1" dirty="0" smtClean="0">
                <a:latin typeface="Calibri" panose="020F0502020204030204" pitchFamily="34" charset="0"/>
              </a:rPr>
              <a:t>). Si aggiungeranno negli anni successivi G.B. Montini (Paolo VI) e Albino Luciani (Giovanni Paolo I).</a:t>
            </a:r>
            <a:endParaRPr lang="it-IT" sz="2400" b="1" dirty="0">
              <a:latin typeface="Calibri" panose="020F0502020204030204" pitchFamily="34" charset="0"/>
            </a:endParaRPr>
          </a:p>
        </p:txBody>
      </p:sp>
    </p:spTree>
    <p:extLst>
      <p:ext uri="{BB962C8B-B14F-4D97-AF65-F5344CB8AC3E}">
        <p14:creationId xmlns:p14="http://schemas.microsoft.com/office/powerpoint/2010/main" val="1779387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987824" y="116632"/>
            <a:ext cx="5976664" cy="2862322"/>
          </a:xfrm>
          <a:prstGeom prst="rect">
            <a:avLst/>
          </a:prstGeom>
          <a:noFill/>
        </p:spPr>
        <p:txBody>
          <a:bodyPr wrap="square" rtlCol="0">
            <a:spAutoFit/>
          </a:bodyPr>
          <a:lstStyle/>
          <a:p>
            <a:r>
              <a:rPr lang="it-IT" sz="2000" b="1" dirty="0"/>
              <a:t>L</a:t>
            </a:r>
            <a:r>
              <a:rPr lang="it-IT" sz="2000" b="1" dirty="0" smtClean="0"/>
              <a:t>e idee di  P. Manna infiammarono i Sommi </a:t>
            </a:r>
            <a:r>
              <a:rPr lang="it-IT" sz="2000" b="1" dirty="0"/>
              <a:t>P</a:t>
            </a:r>
            <a:r>
              <a:rPr lang="it-IT" sz="2000" b="1" dirty="0" smtClean="0"/>
              <a:t>ontefici. </a:t>
            </a:r>
          </a:p>
          <a:p>
            <a:r>
              <a:rPr lang="it-IT" sz="2000" b="1" dirty="0" smtClean="0"/>
              <a:t>Benedetto XV nella ‘Maximum </a:t>
            </a:r>
            <a:r>
              <a:rPr lang="it-IT" sz="2000" b="1" dirty="0" err="1" smtClean="0"/>
              <a:t>illud</a:t>
            </a:r>
            <a:r>
              <a:rPr lang="it-IT" sz="2000" b="1" dirty="0" smtClean="0"/>
              <a:t>’ del 1919  esortava i vescovi con queste parole: </a:t>
            </a:r>
            <a:r>
              <a:rPr lang="it-IT" sz="2000" b="1" i="1" dirty="0" smtClean="0"/>
              <a:t>«Non vi lasciate ingannare da nessun immagine di bene  e da viste umane, temendo che sia sottratto alla vostra Diocesi quanto avrete dato alle missioni. Al posto di un missionario che lascerete partire, il Signore può ben suscitare più sacerdoti che zelano l’eterna salute del vostro gregge».</a:t>
            </a:r>
          </a:p>
        </p:txBody>
      </p:sp>
      <p:sp>
        <p:nvSpPr>
          <p:cNvPr id="4" name="CasellaDiTesto 3"/>
          <p:cNvSpPr txBox="1"/>
          <p:nvPr/>
        </p:nvSpPr>
        <p:spPr>
          <a:xfrm>
            <a:off x="2987824" y="3164681"/>
            <a:ext cx="5976664" cy="1323439"/>
          </a:xfrm>
          <a:prstGeom prst="rect">
            <a:avLst/>
          </a:prstGeom>
          <a:noFill/>
        </p:spPr>
        <p:txBody>
          <a:bodyPr wrap="square" rtlCol="0">
            <a:spAutoFit/>
          </a:bodyPr>
          <a:lstStyle/>
          <a:p>
            <a:r>
              <a:rPr lang="it-IT" sz="2000" b="1" dirty="0" smtClean="0"/>
              <a:t>P. Manna non si stancherà mai di ricordare: </a:t>
            </a:r>
            <a:r>
              <a:rPr lang="it-IT" sz="2000" b="1" i="1" dirty="0" smtClean="0"/>
              <a:t>«Non temano le nostre chiese; questo dono che esse fanno di giovani volenterosi, perché vadano a predicare il Vangelo, è un dono che fanno a Cristo, </a:t>
            </a:r>
          </a:p>
        </p:txBody>
      </p:sp>
      <p:sp>
        <p:nvSpPr>
          <p:cNvPr id="2" name="CasellaDiTesto 1"/>
          <p:cNvSpPr txBox="1"/>
          <p:nvPr/>
        </p:nvSpPr>
        <p:spPr>
          <a:xfrm>
            <a:off x="107504" y="3573016"/>
            <a:ext cx="1944216" cy="369332"/>
          </a:xfrm>
          <a:prstGeom prst="rect">
            <a:avLst/>
          </a:prstGeom>
          <a:noFill/>
        </p:spPr>
        <p:txBody>
          <a:bodyPr wrap="square" rtlCol="0">
            <a:spAutoFit/>
          </a:bodyPr>
          <a:lstStyle/>
          <a:p>
            <a:r>
              <a:rPr lang="it-IT" dirty="0" smtClean="0"/>
              <a:t>Benedetto XV</a:t>
            </a:r>
            <a:endParaRPr lang="it-IT" dirty="0"/>
          </a:p>
        </p:txBody>
      </p:sp>
      <p:pic>
        <p:nvPicPr>
          <p:cNvPr id="1026" name="Picture 2" descr="https://upload.wikimedia.org/wikipedia/commons/3/32/Benedictus_X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787359" cy="412695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0" y="4365104"/>
            <a:ext cx="8856984" cy="2554545"/>
          </a:xfrm>
          <a:prstGeom prst="rect">
            <a:avLst/>
          </a:prstGeom>
          <a:noFill/>
        </p:spPr>
        <p:txBody>
          <a:bodyPr wrap="square" rtlCol="0">
            <a:spAutoFit/>
          </a:bodyPr>
          <a:lstStyle/>
          <a:p>
            <a:r>
              <a:rPr lang="it-IT" sz="2000" b="1" i="1" dirty="0"/>
              <a:t>è lo scioglimento di un debito di gratitudine, che, come ogni dono della carità, lungi dall’impoverirle, rifluirà con abbondante compenso al seno che l’ha versato e alla mano che l’ha elargito». </a:t>
            </a:r>
          </a:p>
          <a:p>
            <a:endParaRPr lang="it-IT" sz="1400" b="1" i="1" dirty="0"/>
          </a:p>
          <a:p>
            <a:r>
              <a:rPr lang="it-IT" sz="2000" b="1" i="1" dirty="0"/>
              <a:t>«Considerando poi soprattutto  essere interesse d’ogni Chiesa particolare la dilatazione del Regno di Dio in tutta la terra, vedranno che ogni diocesi è tenuta per questo intento a dare il suo contingente di zelanti operai apostolici per la grande opera delle missioni»</a:t>
            </a:r>
            <a:r>
              <a:rPr lang="it-IT" sz="2000" b="1" i="1" dirty="0" smtClean="0"/>
              <a:t>.</a:t>
            </a:r>
            <a:endParaRPr lang="it-IT" sz="2000" b="1" i="1" dirty="0"/>
          </a:p>
        </p:txBody>
      </p:sp>
    </p:spTree>
    <p:extLst>
      <p:ext uri="{BB962C8B-B14F-4D97-AF65-F5344CB8AC3E}">
        <p14:creationId xmlns:p14="http://schemas.microsoft.com/office/powerpoint/2010/main" val="1817565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755"/>
          <a:stretch/>
        </p:blipFill>
        <p:spPr bwMode="auto">
          <a:xfrm>
            <a:off x="5571241" y="0"/>
            <a:ext cx="3572759" cy="24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0" y="-27384"/>
            <a:ext cx="9144000" cy="4324261"/>
          </a:xfrm>
          <a:prstGeom prst="rect">
            <a:avLst/>
          </a:prstGeom>
          <a:noFill/>
        </p:spPr>
        <p:txBody>
          <a:bodyPr wrap="square" rtlCol="0">
            <a:spAutoFit/>
          </a:bodyPr>
          <a:lstStyle/>
          <a:p>
            <a:r>
              <a:rPr lang="it-IT" sz="6000" b="1" dirty="0" smtClean="0">
                <a:solidFill>
                  <a:srgbClr val="FF0000"/>
                </a:solidFill>
              </a:rPr>
              <a:t>LA PAZZA IDEA</a:t>
            </a:r>
          </a:p>
          <a:p>
            <a:endParaRPr lang="it-IT" sz="100" dirty="0"/>
          </a:p>
          <a:p>
            <a:r>
              <a:rPr lang="it-IT" b="1" i="1" dirty="0" smtClean="0">
                <a:latin typeface="Arial" panose="020B0604020202020204" pitchFamily="34" charset="0"/>
                <a:cs typeface="Arial" panose="020B0604020202020204" pitchFamily="34" charset="0"/>
              </a:rPr>
              <a:t>«Il mondo è di chi se lo piglia»  </a:t>
            </a:r>
            <a:r>
              <a:rPr lang="it-IT" dirty="0" smtClean="0">
                <a:latin typeface="Arial" panose="020B0604020202020204" pitchFamily="34" charset="0"/>
                <a:cs typeface="Arial" panose="020B0604020202020204" pitchFamily="34" charset="0"/>
              </a:rPr>
              <a:t>scriveva p. Manna </a:t>
            </a:r>
          </a:p>
          <a:p>
            <a:r>
              <a:rPr lang="it-IT" dirty="0" smtClean="0">
                <a:latin typeface="Arial" panose="020B0604020202020204" pitchFamily="34" charset="0"/>
                <a:cs typeface="Arial" panose="020B0604020202020204" pitchFamily="34" charset="0"/>
              </a:rPr>
              <a:t>nel suo libro programmatico della Unione Missionaria </a:t>
            </a:r>
          </a:p>
          <a:p>
            <a:r>
              <a:rPr lang="it-IT" dirty="0" smtClean="0">
                <a:latin typeface="Arial" panose="020B0604020202020204" pitchFamily="34" charset="0"/>
                <a:cs typeface="Arial" panose="020B0604020202020204" pitchFamily="34" charset="0"/>
              </a:rPr>
              <a:t>del Clero: </a:t>
            </a:r>
          </a:p>
          <a:p>
            <a:r>
              <a:rPr lang="it-IT" b="1" dirty="0" smtClean="0">
                <a:latin typeface="Arial" panose="020B0604020202020204" pitchFamily="34" charset="0"/>
                <a:cs typeface="Arial" panose="020B0604020202020204" pitchFamily="34" charset="0"/>
              </a:rPr>
              <a:t>         «E’ dovere nostro di conquistarlo </a:t>
            </a:r>
          </a:p>
          <a:p>
            <a:r>
              <a:rPr lang="it-IT" b="1" dirty="0" smtClean="0">
                <a:latin typeface="Arial" panose="020B0604020202020204" pitchFamily="34" charset="0"/>
                <a:cs typeface="Arial" panose="020B0604020202020204" pitchFamily="34" charset="0"/>
              </a:rPr>
              <a:t>           per Gesù Cristo perché</a:t>
            </a:r>
            <a:r>
              <a:rPr lang="it-IT" dirty="0" smtClean="0">
                <a:latin typeface="Arial" panose="020B0604020202020204" pitchFamily="34" charset="0"/>
                <a:cs typeface="Arial" panose="020B0604020202020204" pitchFamily="34" charset="0"/>
              </a:rPr>
              <a:t>: </a:t>
            </a:r>
          </a:p>
          <a:p>
            <a:r>
              <a:rPr lang="it-IT" b="1" i="1" dirty="0" smtClean="0">
                <a:latin typeface="Arial" panose="020B0604020202020204" pitchFamily="34" charset="0"/>
                <a:cs typeface="Arial" panose="020B0604020202020204" pitchFamily="34" charset="0"/>
              </a:rPr>
              <a:t>           è necessario che egli regni</a:t>
            </a:r>
            <a:r>
              <a:rPr lang="it-IT" b="1" dirty="0" smtClean="0">
                <a:latin typeface="Arial" panose="020B0604020202020204" pitchFamily="34" charset="0"/>
                <a:cs typeface="Arial" panose="020B0604020202020204" pitchFamily="34" charset="0"/>
              </a:rPr>
              <a:t>».</a:t>
            </a:r>
          </a:p>
          <a:p>
            <a:endParaRPr lang="it-IT" sz="1200" b="1" dirty="0">
              <a:latin typeface="Arial" panose="020B0604020202020204" pitchFamily="34" charset="0"/>
              <a:cs typeface="Arial" panose="020B0604020202020204" pitchFamily="34" charset="0"/>
            </a:endParaRPr>
          </a:p>
          <a:p>
            <a:r>
              <a:rPr lang="it-IT" dirty="0" smtClean="0">
                <a:latin typeface="Arial" panose="020B0604020202020204" pitchFamily="34" charset="0"/>
                <a:cs typeface="Arial" panose="020B0604020202020204" pitchFamily="34" charset="0"/>
              </a:rPr>
              <a:t>E continuava: ma</a:t>
            </a:r>
            <a:r>
              <a:rPr lang="it-IT" b="1" dirty="0" smtClean="0">
                <a:latin typeface="Arial" panose="020B0604020202020204" pitchFamily="34" charset="0"/>
                <a:cs typeface="Arial" panose="020B0604020202020204" pitchFamily="34" charset="0"/>
              </a:rPr>
              <a:t> </a:t>
            </a:r>
            <a:r>
              <a:rPr lang="it-IT" b="1" i="1" dirty="0" smtClean="0">
                <a:latin typeface="Arial" panose="020B0604020202020204" pitchFamily="34" charset="0"/>
                <a:cs typeface="Arial" panose="020B0604020202020204" pitchFamily="34" charset="0"/>
              </a:rPr>
              <a:t>«Gli operai sono pochi!» </a:t>
            </a:r>
            <a:r>
              <a:rPr lang="it-IT" dirty="0" smtClean="0">
                <a:latin typeface="Arial" panose="020B0604020202020204" pitchFamily="34" charset="0"/>
                <a:cs typeface="Arial" panose="020B0604020202020204" pitchFamily="34" charset="0"/>
              </a:rPr>
              <a:t>grida il Signore; </a:t>
            </a:r>
          </a:p>
          <a:p>
            <a:r>
              <a:rPr lang="it-IT" b="1" dirty="0" smtClean="0">
                <a:latin typeface="Arial" panose="020B0604020202020204" pitchFamily="34" charset="0"/>
                <a:cs typeface="Arial" panose="020B0604020202020204" pitchFamily="34" charset="0"/>
              </a:rPr>
              <a:t>«Gli operai sono pochi!» </a:t>
            </a:r>
            <a:r>
              <a:rPr lang="it-IT" dirty="0" smtClean="0">
                <a:latin typeface="Arial" panose="020B0604020202020204" pitchFamily="34" charset="0"/>
                <a:cs typeface="Arial" panose="020B0604020202020204" pitchFamily="34" charset="0"/>
              </a:rPr>
              <a:t>grida la Chiesa; </a:t>
            </a:r>
          </a:p>
          <a:p>
            <a:r>
              <a:rPr lang="it-IT" b="1" dirty="0" smtClean="0">
                <a:latin typeface="Arial" panose="020B0604020202020204" pitchFamily="34" charset="0"/>
                <a:cs typeface="Arial" panose="020B0604020202020204" pitchFamily="34" charset="0"/>
              </a:rPr>
              <a:t>«Gli operai sono pochi!» </a:t>
            </a:r>
            <a:r>
              <a:rPr lang="it-IT" dirty="0" smtClean="0">
                <a:latin typeface="Arial" panose="020B0604020202020204" pitchFamily="34" charset="0"/>
                <a:cs typeface="Arial" panose="020B0604020202020204" pitchFamily="34" charset="0"/>
              </a:rPr>
              <a:t>gridano tanti vescovi e missionari.</a:t>
            </a:r>
          </a:p>
          <a:p>
            <a:endParaRPr lang="it-IT" sz="1400" dirty="0" smtClean="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I</a:t>
            </a:r>
            <a:r>
              <a:rPr lang="it-IT" dirty="0" smtClean="0">
                <a:latin typeface="Arial" panose="020B0604020202020204" pitchFamily="34" charset="0"/>
                <a:cs typeface="Arial" panose="020B0604020202020204" pitchFamily="34" charset="0"/>
              </a:rPr>
              <a:t>nvitava i seminaristi: </a:t>
            </a:r>
            <a:r>
              <a:rPr lang="it-IT" b="1" dirty="0" smtClean="0">
                <a:latin typeface="Arial" panose="020B0604020202020204" pitchFamily="34" charset="0"/>
                <a:cs typeface="Arial" panose="020B0604020202020204" pitchFamily="34" charset="0"/>
              </a:rPr>
              <a:t>«Siate portatori di preghiere, aspettando di esserlo di azione».</a:t>
            </a:r>
          </a:p>
        </p:txBody>
      </p:sp>
      <p:sp>
        <p:nvSpPr>
          <p:cNvPr id="3" name="CasellaDiTesto 2"/>
          <p:cNvSpPr txBox="1"/>
          <p:nvPr/>
        </p:nvSpPr>
        <p:spPr>
          <a:xfrm>
            <a:off x="2915816" y="4427699"/>
            <a:ext cx="6120680" cy="2462213"/>
          </a:xfrm>
          <a:prstGeom prst="rect">
            <a:avLst/>
          </a:prstGeom>
          <a:noFill/>
        </p:spPr>
        <p:txBody>
          <a:bodyPr wrap="square" rtlCol="0">
            <a:spAutoFit/>
          </a:bodyPr>
          <a:lstStyle/>
          <a:p>
            <a:pPr>
              <a:spcAft>
                <a:spcPts val="600"/>
              </a:spcAft>
            </a:pPr>
            <a:r>
              <a:rPr lang="it-IT" dirty="0" smtClean="0"/>
              <a:t>E ancora: </a:t>
            </a:r>
          </a:p>
          <a:p>
            <a:pPr>
              <a:spcAft>
                <a:spcPts val="600"/>
              </a:spcAft>
            </a:pPr>
            <a:r>
              <a:rPr lang="it-IT" b="1" dirty="0" smtClean="0"/>
              <a:t>«Il santo martire Pietro Chanel scriveva ai suoi amati chierici del piccolo seminario di </a:t>
            </a:r>
            <a:r>
              <a:rPr lang="it-IT" b="1" dirty="0" err="1" smtClean="0"/>
              <a:t>Belly</a:t>
            </a:r>
            <a:r>
              <a:rPr lang="it-IT" b="1" dirty="0" smtClean="0"/>
              <a:t>: </a:t>
            </a:r>
          </a:p>
          <a:p>
            <a:r>
              <a:rPr lang="it-IT" b="1" i="1" dirty="0" smtClean="0"/>
              <a:t>Quale gioia sarebbe la nostra se Dio facesse sorgere fra voi numerosi operai, i quali venissero a dividere  le nostre fatiche e le nostre consolazioni.  Non vi sgomentino i sacrifici;  </a:t>
            </a:r>
          </a:p>
          <a:p>
            <a:r>
              <a:rPr lang="it-IT" b="1" i="1" dirty="0" smtClean="0"/>
              <a:t>più saranno grandi e più dovete stimarvi fortunati di poterli offrire a Colui che tutto ha fatto per noi».</a:t>
            </a:r>
            <a:endParaRPr lang="it-IT" b="1" i="1" dirty="0"/>
          </a:p>
        </p:txBody>
      </p:sp>
      <p:pic>
        <p:nvPicPr>
          <p:cNvPr id="6" name="Picture 3" descr="C:\Users\biondi\AppData\Local\Microsoft\Windows\Temporary Internet Files\Content.IE5\U6EV0J88\FullSize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20879" y="4334461"/>
            <a:ext cx="2330045" cy="27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34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060575"/>
            <a:ext cx="2841625"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131840" y="-113774"/>
            <a:ext cx="5832648" cy="7071166"/>
          </a:xfrm>
          <a:prstGeom prst="rect">
            <a:avLst/>
          </a:prstGeom>
          <a:noFill/>
        </p:spPr>
        <p:txBody>
          <a:bodyPr wrap="square" rtlCol="0">
            <a:spAutoFit/>
          </a:bodyPr>
          <a:lstStyle/>
          <a:p>
            <a:endParaRPr lang="it-IT" sz="1050" dirty="0" smtClean="0">
              <a:latin typeface="Arial" panose="020B0604020202020204" pitchFamily="34" charset="0"/>
              <a:cs typeface="Arial" panose="020B0604020202020204" pitchFamily="34" charset="0"/>
            </a:endParaRPr>
          </a:p>
          <a:p>
            <a:pPr algn="just"/>
            <a:r>
              <a:rPr lang="it-IT" dirty="0" smtClean="0">
                <a:latin typeface="Arial" panose="020B0604020202020204" pitchFamily="34" charset="0"/>
                <a:cs typeface="Arial" panose="020B0604020202020204" pitchFamily="34" charset="0"/>
              </a:rPr>
              <a:t>L’idea di un’associazione del clero per promuovere la missione </a:t>
            </a:r>
            <a:r>
              <a:rPr lang="it-IT" i="1" dirty="0" smtClean="0">
                <a:latin typeface="Arial" panose="020B0604020202020204" pitchFamily="34" charset="0"/>
                <a:cs typeface="Arial" panose="020B0604020202020204" pitchFamily="34" charset="0"/>
              </a:rPr>
              <a:t>ad </a:t>
            </a:r>
            <a:r>
              <a:rPr lang="it-IT" i="1" dirty="0" err="1" smtClean="0">
                <a:latin typeface="Arial" panose="020B0604020202020204" pitchFamily="34" charset="0"/>
                <a:cs typeface="Arial" panose="020B0604020202020204" pitchFamily="34" charset="0"/>
              </a:rPr>
              <a:t>gentes</a:t>
            </a:r>
            <a:r>
              <a:rPr lang="it-IT" i="1" dirty="0" smtClean="0">
                <a:latin typeface="Arial" panose="020B0604020202020204" pitchFamily="34" charset="0"/>
                <a:cs typeface="Arial" panose="020B0604020202020204" pitchFamily="34" charset="0"/>
              </a:rPr>
              <a:t> </a:t>
            </a:r>
            <a:r>
              <a:rPr lang="it-IT" dirty="0" smtClean="0">
                <a:latin typeface="Arial" panose="020B0604020202020204" pitchFamily="34" charset="0"/>
                <a:cs typeface="Arial" panose="020B0604020202020204" pitchFamily="34" charset="0"/>
              </a:rPr>
              <a:t>fu una grazia dello Spirito che P. Manna accolse grato nel suo cuore di apostolo.</a:t>
            </a:r>
          </a:p>
          <a:p>
            <a:pPr algn="just"/>
            <a:r>
              <a:rPr lang="it-IT" dirty="0" smtClean="0">
                <a:latin typeface="Arial" panose="020B0604020202020204" pitchFamily="34" charset="0"/>
                <a:cs typeface="Arial" panose="020B0604020202020204" pitchFamily="34" charset="0"/>
              </a:rPr>
              <a:t> </a:t>
            </a:r>
            <a:endParaRPr lang="it-IT" sz="1050" dirty="0" smtClean="0">
              <a:latin typeface="Arial" panose="020B0604020202020204" pitchFamily="34" charset="0"/>
              <a:cs typeface="Arial" panose="020B0604020202020204" pitchFamily="34" charset="0"/>
            </a:endParaRPr>
          </a:p>
          <a:p>
            <a:pPr algn="just"/>
            <a:r>
              <a:rPr lang="it-IT" dirty="0" smtClean="0">
                <a:latin typeface="Arial" panose="020B0604020202020204" pitchFamily="34" charset="0"/>
                <a:cs typeface="Arial" panose="020B0604020202020204" pitchFamily="34" charset="0"/>
              </a:rPr>
              <a:t>L’obbiettivo dell’</a:t>
            </a:r>
            <a:r>
              <a:rPr lang="it-IT" b="1" dirty="0" smtClean="0">
                <a:solidFill>
                  <a:srgbClr val="FF0000"/>
                </a:solidFill>
                <a:latin typeface="Arial" panose="020B0604020202020204" pitchFamily="34" charset="0"/>
                <a:cs typeface="Arial" panose="020B0604020202020204" pitchFamily="34" charset="0"/>
              </a:rPr>
              <a:t>UNIONE MISSIONARIA DEL CLERO </a:t>
            </a:r>
            <a:r>
              <a:rPr lang="it-IT" dirty="0" smtClean="0">
                <a:latin typeface="Arial" panose="020B0604020202020204" pitchFamily="34" charset="0"/>
                <a:cs typeface="Arial" panose="020B0604020202020204" pitchFamily="34" charset="0"/>
              </a:rPr>
              <a:t>fu, è e sarà la conversione del mondo per mezzo di sacerdoti </a:t>
            </a:r>
            <a:r>
              <a:rPr lang="it-IT" b="1" i="1" dirty="0" smtClean="0">
                <a:latin typeface="Arial" panose="020B0604020202020204" pitchFamily="34" charset="0"/>
                <a:cs typeface="Arial" panose="020B0604020202020204" pitchFamily="34" charset="0"/>
              </a:rPr>
              <a:t>«penetrati da quello spirito veramente cattolico che li abitui a guardare oltre i confini della diocesi, nazione o rito, e ad andare incontro alle necessità della chiesa intera, pronti nel loro animo a predicare ovunque il Vangelo».</a:t>
            </a:r>
          </a:p>
          <a:p>
            <a:pPr algn="just"/>
            <a:endParaRPr lang="it-IT" sz="1050" b="1" i="1" dirty="0">
              <a:latin typeface="Arial" panose="020B0604020202020204" pitchFamily="34" charset="0"/>
              <a:cs typeface="Arial" panose="020B0604020202020204" pitchFamily="34" charset="0"/>
            </a:endParaRPr>
          </a:p>
          <a:p>
            <a:pPr algn="just"/>
            <a:r>
              <a:rPr lang="it-IT" dirty="0" smtClean="0">
                <a:latin typeface="Arial" panose="020B0604020202020204" pitchFamily="34" charset="0"/>
                <a:cs typeface="Arial" panose="020B0604020202020204" pitchFamily="34" charset="0"/>
              </a:rPr>
              <a:t>La rivoluzione missionaria del Manna si riassume in queste poche righe: </a:t>
            </a:r>
            <a:r>
              <a:rPr lang="it-IT" sz="1900" b="1" i="1" dirty="0" smtClean="0">
                <a:latin typeface="Arial" panose="020B0604020202020204" pitchFamily="34" charset="0"/>
                <a:cs typeface="Arial" panose="020B0604020202020204" pitchFamily="34" charset="0"/>
              </a:rPr>
              <a:t>«Per dedicarsi alle missioni estere non è appunto necessaria  una vocazione specialissima: basta una sincera vocazione di sacerdote, giacché nella disposizione che questa presuppone è compresa tutta la fede, tutto l’ardore, tutto l’eroismo che si ricercano nel missionario. Il semplice sacerdote è </a:t>
            </a:r>
            <a:r>
              <a:rPr lang="it-IT" sz="1900" b="1" i="1" dirty="0">
                <a:latin typeface="Arial" panose="020B0604020202020204" pitchFamily="34" charset="0"/>
                <a:cs typeface="Arial" panose="020B0604020202020204" pitchFamily="34" charset="0"/>
              </a:rPr>
              <a:t>p</a:t>
            </a:r>
            <a:r>
              <a:rPr lang="it-IT" sz="1900" b="1" i="1" dirty="0" smtClean="0">
                <a:latin typeface="Arial" panose="020B0604020202020204" pitchFamily="34" charset="0"/>
                <a:cs typeface="Arial" panose="020B0604020202020204" pitchFamily="34" charset="0"/>
              </a:rPr>
              <a:t>er natura, per definizione, un missionario.» </a:t>
            </a:r>
          </a:p>
          <a:p>
            <a:pPr algn="just"/>
            <a:r>
              <a:rPr lang="it-IT" sz="1900" dirty="0" smtClean="0">
                <a:latin typeface="Arial" panose="020B0604020202020204" pitchFamily="34" charset="0"/>
                <a:cs typeface="Arial" panose="020B0604020202020204" pitchFamily="34" charset="0"/>
              </a:rPr>
              <a:t>Manna afferma che il sacerdote non ha bisogno </a:t>
            </a:r>
            <a:r>
              <a:rPr lang="it-IT" sz="1900" b="1" i="1" dirty="0" smtClean="0">
                <a:latin typeface="Arial" panose="020B0604020202020204" pitchFamily="34" charset="0"/>
                <a:cs typeface="Arial" panose="020B0604020202020204" pitchFamily="34" charset="0"/>
              </a:rPr>
              <a:t>«di una nuova vocazione che in qualche modo superi ed assorba la prima».</a:t>
            </a:r>
            <a:endParaRPr lang="it-IT" sz="1900" b="1" i="1" dirty="0">
              <a:latin typeface="Arial" panose="020B0604020202020204" pitchFamily="34" charset="0"/>
              <a:cs typeface="Arial" panose="020B0604020202020204" pitchFamily="34" charset="0"/>
            </a:endParaRPr>
          </a:p>
        </p:txBody>
      </p:sp>
      <p:sp>
        <p:nvSpPr>
          <p:cNvPr id="4" name="CasellaDiTesto 3"/>
          <p:cNvSpPr txBox="1"/>
          <p:nvPr/>
        </p:nvSpPr>
        <p:spPr>
          <a:xfrm>
            <a:off x="107504" y="116632"/>
            <a:ext cx="2880320" cy="1754326"/>
          </a:xfrm>
          <a:prstGeom prst="rect">
            <a:avLst/>
          </a:prstGeom>
          <a:noFill/>
        </p:spPr>
        <p:txBody>
          <a:bodyPr wrap="square" rtlCol="0">
            <a:spAutoFit/>
          </a:bodyPr>
          <a:lstStyle/>
          <a:p>
            <a:r>
              <a:rPr lang="it-IT" sz="3600" b="1" dirty="0" smtClean="0">
                <a:solidFill>
                  <a:srgbClr val="FF0000"/>
                </a:solidFill>
              </a:rPr>
              <a:t>L’UNIONE </a:t>
            </a:r>
          </a:p>
          <a:p>
            <a:r>
              <a:rPr lang="it-IT" sz="3600" b="1" dirty="0" smtClean="0">
                <a:solidFill>
                  <a:srgbClr val="FF0000"/>
                </a:solidFill>
              </a:rPr>
              <a:t>MISSIONARIA </a:t>
            </a:r>
          </a:p>
          <a:p>
            <a:r>
              <a:rPr lang="it-IT" sz="3600" b="1" dirty="0" smtClean="0">
                <a:solidFill>
                  <a:srgbClr val="FF0000"/>
                </a:solidFill>
              </a:rPr>
              <a:t>DEL CLERO</a:t>
            </a:r>
            <a:endParaRPr lang="it-IT" sz="3600" b="1" dirty="0">
              <a:solidFill>
                <a:srgbClr val="FF0000"/>
              </a:solidFill>
            </a:endParaRPr>
          </a:p>
        </p:txBody>
      </p:sp>
    </p:spTree>
    <p:extLst>
      <p:ext uri="{BB962C8B-B14F-4D97-AF65-F5344CB8AC3E}">
        <p14:creationId xmlns:p14="http://schemas.microsoft.com/office/powerpoint/2010/main" val="2560815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6894195"/>
          </a:xfrm>
          <a:prstGeom prst="rect">
            <a:avLst/>
          </a:prstGeom>
          <a:noFill/>
        </p:spPr>
        <p:txBody>
          <a:bodyPr wrap="square" rtlCol="0">
            <a:spAutoFit/>
          </a:bodyPr>
          <a:lstStyle/>
          <a:p>
            <a:r>
              <a:rPr lang="it-IT" sz="5400" b="1" spc="200" dirty="0" smtClean="0">
                <a:solidFill>
                  <a:srgbClr val="FF0000"/>
                </a:solidFill>
              </a:rPr>
              <a:t>CI  VOGLIONO  MISSIONARI!</a:t>
            </a:r>
          </a:p>
          <a:p>
            <a:r>
              <a:rPr lang="it-IT" dirty="0" smtClean="0"/>
              <a:t>Nel Capitolo «La vocazione» P. Manna chiarisce alcune domande. </a:t>
            </a:r>
          </a:p>
          <a:p>
            <a:r>
              <a:rPr lang="it-IT" b="1" i="1" dirty="0" smtClean="0"/>
              <a:t>«</a:t>
            </a:r>
            <a:r>
              <a:rPr lang="it-IT" b="1" dirty="0" smtClean="0"/>
              <a:t>Non mi dite</a:t>
            </a:r>
            <a:r>
              <a:rPr lang="it-IT" b="1" i="1" dirty="0" smtClean="0"/>
              <a:t>: Piano, piano! Altro è essere prete qua in Italia e ben altra cosa è essere missionario. Per essere missionario c’è bisogno di una vocazione tutta speciale… come ci assicureremo di averla questa vocazione alle missioni estere?»</a:t>
            </a:r>
          </a:p>
          <a:p>
            <a:r>
              <a:rPr lang="it-IT" dirty="0" smtClean="0"/>
              <a:t>Risponde: </a:t>
            </a:r>
            <a:r>
              <a:rPr lang="it-IT" b="1" i="1" dirty="0" smtClean="0"/>
              <a:t>«Ci sono proprio due vocazioni: una al sacerdozio qua in patria e un’altra per le missioni estere?  Non mi pare che la cosa si possa asserire».</a:t>
            </a:r>
          </a:p>
          <a:p>
            <a:pPr>
              <a:lnSpc>
                <a:spcPts val="2100"/>
              </a:lnSpc>
            </a:pPr>
            <a:r>
              <a:rPr lang="it-IT" b="1" i="1" dirty="0" smtClean="0"/>
              <a:t>«Pare a me che non si rifletta abbastanza che Sacerdote e Missionario sono sostanzialmente una cosa medesima, avendo ciascun di costoro la missione di salvare le anime redente dal Sangue di Gesù Cristo… </a:t>
            </a:r>
          </a:p>
          <a:p>
            <a:pPr>
              <a:lnSpc>
                <a:spcPts val="2100"/>
              </a:lnSpc>
            </a:pPr>
            <a:r>
              <a:rPr lang="it-IT" b="1" i="1" dirty="0" smtClean="0"/>
              <a:t>L’evangelizzazione è la </a:t>
            </a:r>
          </a:p>
          <a:p>
            <a:pPr>
              <a:lnSpc>
                <a:spcPts val="2100"/>
              </a:lnSpc>
            </a:pPr>
            <a:r>
              <a:rPr lang="it-IT" b="1" i="1" dirty="0" smtClean="0"/>
              <a:t>parte essenziale del </a:t>
            </a:r>
          </a:p>
          <a:p>
            <a:pPr>
              <a:lnSpc>
                <a:spcPts val="2100"/>
              </a:lnSpc>
            </a:pPr>
            <a:r>
              <a:rPr lang="it-IT" b="1" i="1" dirty="0" smtClean="0"/>
              <a:t>programma lasciato dal </a:t>
            </a:r>
          </a:p>
          <a:p>
            <a:pPr>
              <a:lnSpc>
                <a:spcPts val="2100"/>
              </a:lnSpc>
            </a:pPr>
            <a:r>
              <a:rPr lang="it-IT" b="1" i="1" dirty="0" err="1" smtClean="0"/>
              <a:t>Divin</a:t>
            </a:r>
            <a:r>
              <a:rPr lang="it-IT" b="1" i="1" dirty="0" smtClean="0"/>
              <a:t> Salvatore alla Chiesa </a:t>
            </a:r>
          </a:p>
          <a:p>
            <a:pPr>
              <a:lnSpc>
                <a:spcPts val="2100"/>
              </a:lnSpc>
            </a:pPr>
            <a:r>
              <a:rPr lang="it-IT" b="1" i="1" dirty="0" smtClean="0"/>
              <a:t>e da questa custodito </a:t>
            </a:r>
          </a:p>
          <a:p>
            <a:pPr>
              <a:lnSpc>
                <a:spcPts val="2100"/>
              </a:lnSpc>
            </a:pPr>
            <a:r>
              <a:rPr lang="it-IT" b="1" i="1" dirty="0" smtClean="0"/>
              <a:t>gelosamente per tanti </a:t>
            </a:r>
          </a:p>
          <a:p>
            <a:pPr>
              <a:lnSpc>
                <a:spcPts val="2100"/>
              </a:lnSpc>
            </a:pPr>
            <a:r>
              <a:rPr lang="it-IT" b="1" i="1" dirty="0" smtClean="0"/>
              <a:t>secoli fino a noi; </a:t>
            </a:r>
          </a:p>
          <a:p>
            <a:pPr>
              <a:lnSpc>
                <a:spcPts val="2100"/>
              </a:lnSpc>
            </a:pPr>
            <a:r>
              <a:rPr lang="it-IT" b="1" i="1" dirty="0" smtClean="0"/>
              <a:t>e quindi ogni sacerdote </a:t>
            </a:r>
          </a:p>
          <a:p>
            <a:pPr>
              <a:lnSpc>
                <a:spcPts val="2100"/>
              </a:lnSpc>
            </a:pPr>
            <a:r>
              <a:rPr lang="it-IT" b="1" i="1" dirty="0" smtClean="0"/>
              <a:t>secondo il cuore di Gesù </a:t>
            </a:r>
          </a:p>
          <a:p>
            <a:pPr>
              <a:lnSpc>
                <a:spcPts val="2100"/>
              </a:lnSpc>
            </a:pPr>
            <a:r>
              <a:rPr lang="it-IT" b="1" i="1" dirty="0" smtClean="0"/>
              <a:t>è anche apostolo </a:t>
            </a:r>
          </a:p>
          <a:p>
            <a:pPr>
              <a:lnSpc>
                <a:spcPts val="2100"/>
              </a:lnSpc>
            </a:pPr>
            <a:r>
              <a:rPr lang="it-IT" b="1" i="1" dirty="0" smtClean="0"/>
              <a:t>nel vero senso della </a:t>
            </a:r>
          </a:p>
          <a:p>
            <a:pPr>
              <a:lnSpc>
                <a:spcPts val="2100"/>
              </a:lnSpc>
            </a:pPr>
            <a:r>
              <a:rPr lang="it-IT" b="1" i="1" dirty="0" smtClean="0"/>
              <a:t>parola: apostolo dei vicini </a:t>
            </a:r>
          </a:p>
          <a:p>
            <a:pPr>
              <a:lnSpc>
                <a:spcPts val="2100"/>
              </a:lnSpc>
            </a:pPr>
            <a:r>
              <a:rPr lang="it-IT" b="1" i="1" dirty="0" smtClean="0"/>
              <a:t>come dei lontani». </a:t>
            </a:r>
          </a:p>
        </p:txBody>
      </p:sp>
      <p:pic>
        <p:nvPicPr>
          <p:cNvPr id="7170" name="Picture 2" descr="http://www.lafedelta.it/var/fossano/storage/images/media/images/calendario-liturgico-sandro/2081560-1-ita-IT/Calendario-liturgico-Sandro_mediu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238914"/>
            <a:ext cx="2401640" cy="364647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3" b="33810"/>
          <a:stretch/>
        </p:blipFill>
        <p:spPr bwMode="auto">
          <a:xfrm>
            <a:off x="5317457" y="3236084"/>
            <a:ext cx="3826544" cy="365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5317456" y="6308303"/>
            <a:ext cx="3863055" cy="577081"/>
          </a:xfrm>
          <a:prstGeom prst="rect">
            <a:avLst/>
          </a:prstGeom>
          <a:solidFill>
            <a:schemeClr val="accent1"/>
          </a:solidFill>
        </p:spPr>
        <p:txBody>
          <a:bodyPr wrap="square">
            <a:spAutoFit/>
          </a:bodyPr>
          <a:lstStyle/>
          <a:p>
            <a:r>
              <a:rPr lang="it-IT" sz="1050" dirty="0">
                <a:latin typeface="Arial Black" panose="020B0A04020102020204" pitchFamily="34" charset="0"/>
              </a:rPr>
              <a:t>I nuovi beati Michele </a:t>
            </a:r>
            <a:r>
              <a:rPr lang="it-IT" sz="1050" dirty="0" err="1">
                <a:latin typeface="Arial Black" panose="020B0A04020102020204" pitchFamily="34" charset="0"/>
              </a:rPr>
              <a:t>Tomaszek</a:t>
            </a:r>
            <a:r>
              <a:rPr lang="it-IT" sz="1050" dirty="0">
                <a:latin typeface="Arial Black" panose="020B0A04020102020204" pitchFamily="34" charset="0"/>
              </a:rPr>
              <a:t> e Zbigniew </a:t>
            </a:r>
            <a:r>
              <a:rPr lang="it-IT" sz="1050" dirty="0" err="1">
                <a:latin typeface="Arial Black" panose="020B0A04020102020204" pitchFamily="34" charset="0"/>
              </a:rPr>
              <a:t>Strzalkowski</a:t>
            </a:r>
            <a:r>
              <a:rPr lang="it-IT" sz="1050" dirty="0">
                <a:latin typeface="Arial Black" panose="020B0A04020102020204" pitchFamily="34" charset="0"/>
              </a:rPr>
              <a:t>, francescani polacchi conventuali, </a:t>
            </a:r>
            <a:r>
              <a:rPr lang="it-IT" sz="1050" dirty="0" smtClean="0">
                <a:latin typeface="Arial Black" panose="020B0A04020102020204" pitchFamily="34" charset="0"/>
              </a:rPr>
              <a:t>e </a:t>
            </a:r>
            <a:r>
              <a:rPr lang="it-IT" sz="1050" dirty="0">
                <a:latin typeface="Arial Black" panose="020B0A04020102020204" pitchFamily="34" charset="0"/>
              </a:rPr>
              <a:t>Alessandro </a:t>
            </a:r>
            <a:r>
              <a:rPr lang="it-IT" sz="1050" dirty="0" err="1">
                <a:latin typeface="Arial Black" panose="020B0A04020102020204" pitchFamily="34" charset="0"/>
              </a:rPr>
              <a:t>Dordi</a:t>
            </a:r>
            <a:r>
              <a:rPr lang="it-IT" sz="1050" dirty="0">
                <a:latin typeface="Arial Black" panose="020B0A04020102020204" pitchFamily="34" charset="0"/>
              </a:rPr>
              <a:t>, sacerdote italiano </a:t>
            </a:r>
            <a:r>
              <a:rPr lang="it-IT" sz="1050" dirty="0" err="1">
                <a:latin typeface="Arial Black" panose="020B0A04020102020204" pitchFamily="34" charset="0"/>
              </a:rPr>
              <a:t>fidei</a:t>
            </a:r>
            <a:r>
              <a:rPr lang="it-IT" sz="1050" dirty="0">
                <a:latin typeface="Arial Black" panose="020B0A04020102020204" pitchFamily="34" charset="0"/>
              </a:rPr>
              <a:t> </a:t>
            </a:r>
            <a:r>
              <a:rPr lang="it-IT" sz="1050" dirty="0" err="1">
                <a:latin typeface="Arial Black" panose="020B0A04020102020204" pitchFamily="34" charset="0"/>
              </a:rPr>
              <a:t>donum</a:t>
            </a:r>
            <a:endParaRPr lang="it-IT" sz="1050" dirty="0">
              <a:latin typeface="Arial Black" panose="020B0A04020102020204" pitchFamily="34" charset="0"/>
            </a:endParaRPr>
          </a:p>
        </p:txBody>
      </p:sp>
    </p:spTree>
    <p:extLst>
      <p:ext uri="{BB962C8B-B14F-4D97-AF65-F5344CB8AC3E}">
        <p14:creationId xmlns:p14="http://schemas.microsoft.com/office/powerpoint/2010/main" val="85013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6632"/>
            <a:ext cx="8712968" cy="3477875"/>
          </a:xfrm>
          <a:prstGeom prst="rect">
            <a:avLst/>
          </a:prstGeom>
          <a:noFill/>
        </p:spPr>
        <p:txBody>
          <a:bodyPr wrap="square" rtlCol="0">
            <a:spAutoFit/>
          </a:bodyPr>
          <a:lstStyle/>
          <a:p>
            <a:pPr algn="just"/>
            <a:r>
              <a:rPr lang="it-IT" sz="2000" b="1" dirty="0"/>
              <a:t>La missione della Chiesa è </a:t>
            </a:r>
            <a:r>
              <a:rPr lang="it-IT" sz="2000" b="1" dirty="0" smtClean="0"/>
              <a:t>«di </a:t>
            </a:r>
            <a:r>
              <a:rPr lang="it-IT" sz="2000" b="1" dirty="0"/>
              <a:t>annunciare il regno di Cristo e di Dio e di instaurarlo tra tutte le genti; di questo Regno essa costituisce sulla terra il germe e l'inizio » </a:t>
            </a:r>
            <a:r>
              <a:rPr lang="it-IT" sz="2000" b="1" dirty="0" smtClean="0"/>
              <a:t>[LG,5]. </a:t>
            </a:r>
            <a:r>
              <a:rPr lang="it-IT" sz="2000" b="1" dirty="0"/>
              <a:t>Da un lato, la Chiesa è </a:t>
            </a:r>
            <a:r>
              <a:rPr lang="it-IT" sz="2000" b="1" dirty="0" smtClean="0"/>
              <a:t>«sacramento</a:t>
            </a:r>
            <a:r>
              <a:rPr lang="it-IT" sz="2000" b="1" dirty="0"/>
              <a:t>, cioè segno e strumento dell'intima unione con Dio e dell'unità del genere </a:t>
            </a:r>
            <a:r>
              <a:rPr lang="it-IT" sz="2000" b="1" dirty="0" smtClean="0"/>
              <a:t>umano» [LG 1]; </a:t>
            </a:r>
            <a:r>
              <a:rPr lang="it-IT" sz="2000" b="1" dirty="0"/>
              <a:t>essa è quindi segno e strumento del Regno: chiamata ad annunciarlo e ad instaurarlo. Dall'altro lato, la Chiesa è il </a:t>
            </a:r>
            <a:r>
              <a:rPr lang="it-IT" sz="2000" b="1" dirty="0" smtClean="0"/>
              <a:t>«popolo </a:t>
            </a:r>
            <a:r>
              <a:rPr lang="it-IT" sz="2000" b="1" dirty="0"/>
              <a:t>adunato dall'unità del Padre, del Figlio e dello Spirito </a:t>
            </a:r>
            <a:r>
              <a:rPr lang="it-IT" sz="2000" b="1" dirty="0" smtClean="0"/>
              <a:t>Santo» [LG,4]; </a:t>
            </a:r>
            <a:r>
              <a:rPr lang="it-IT" sz="2000" b="1" dirty="0"/>
              <a:t>essa è dunque </a:t>
            </a:r>
            <a:r>
              <a:rPr lang="it-IT" sz="2000" b="1" dirty="0" smtClean="0"/>
              <a:t>«il </a:t>
            </a:r>
            <a:r>
              <a:rPr lang="it-IT" sz="2000" b="1" dirty="0"/>
              <a:t>regno di Cristo già presente in </a:t>
            </a:r>
            <a:r>
              <a:rPr lang="it-IT" sz="2000" b="1" dirty="0" smtClean="0"/>
              <a:t>mistero» [LG, 3], </a:t>
            </a:r>
            <a:r>
              <a:rPr lang="it-IT" sz="2000" b="1" dirty="0"/>
              <a:t>costituendone perciò il </a:t>
            </a:r>
            <a:r>
              <a:rPr lang="it-IT" sz="2000" b="1" i="1" dirty="0"/>
              <a:t>germe </a:t>
            </a:r>
            <a:r>
              <a:rPr lang="it-IT" sz="2000" b="1" dirty="0"/>
              <a:t>e l'</a:t>
            </a:r>
            <a:r>
              <a:rPr lang="it-IT" sz="2000" b="1" i="1" dirty="0"/>
              <a:t>inizio</a:t>
            </a:r>
            <a:r>
              <a:rPr lang="it-IT" sz="2000" b="1" dirty="0"/>
              <a:t>. Il Regno di Dio ha infatti una dimensione escatologica: è una realtà presente nel tempo, ma la sua piena realizzazione arriverà soltanto col finire o compimento della storia </a:t>
            </a:r>
            <a:r>
              <a:rPr lang="it-IT" sz="2000" b="1" dirty="0" smtClean="0"/>
              <a:t>[LG, 9]. </a:t>
            </a:r>
            <a:endParaRPr lang="it-IT" sz="2000" b="1" dirty="0"/>
          </a:p>
        </p:txBody>
      </p:sp>
      <p:pic>
        <p:nvPicPr>
          <p:cNvPr id="5" name="Picture 6" descr="http://www.ppoomm.va/imagesClient/homeTopBanner/128.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2700"/>
            <a:ext cx="9187841" cy="304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534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6632"/>
            <a:ext cx="8784976" cy="6709529"/>
          </a:xfrm>
          <a:prstGeom prst="rect">
            <a:avLst/>
          </a:prstGeom>
          <a:noFill/>
        </p:spPr>
        <p:txBody>
          <a:bodyPr wrap="square" rtlCol="0">
            <a:spAutoFit/>
          </a:bodyPr>
          <a:lstStyle/>
          <a:p>
            <a:endParaRPr lang="it-IT" sz="1050" b="1" dirty="0" smtClean="0">
              <a:solidFill>
                <a:srgbClr val="FF0000"/>
              </a:solidFill>
              <a:latin typeface="Arial Black" panose="020B0A04020102020204" pitchFamily="34" charset="0"/>
            </a:endParaRPr>
          </a:p>
          <a:p>
            <a:r>
              <a:rPr lang="it-IT" sz="3000" b="1" dirty="0" smtClean="0">
                <a:solidFill>
                  <a:srgbClr val="FF0000"/>
                </a:solidFill>
                <a:latin typeface="Arial Black" panose="020B0A04020102020204" pitchFamily="34" charset="0"/>
              </a:rPr>
              <a:t>DUE PASSAGGI IMPORTANTI  dell’</a:t>
            </a:r>
            <a:r>
              <a:rPr lang="it-IT" sz="3000" b="1" dirty="0" err="1" smtClean="0">
                <a:solidFill>
                  <a:srgbClr val="FF0000"/>
                </a:solidFill>
                <a:latin typeface="Arial Black" panose="020B0A04020102020204" pitchFamily="34" charset="0"/>
              </a:rPr>
              <a:t>UMdC</a:t>
            </a:r>
            <a:endParaRPr lang="it-IT" sz="3000" b="1" dirty="0" smtClean="0">
              <a:solidFill>
                <a:srgbClr val="FF0000"/>
              </a:solidFill>
              <a:latin typeface="Arial Black" panose="020B0A04020102020204" pitchFamily="34" charset="0"/>
            </a:endParaRPr>
          </a:p>
          <a:p>
            <a:endParaRPr lang="it-IT" sz="1200" b="1" dirty="0" smtClean="0"/>
          </a:p>
          <a:p>
            <a:r>
              <a:rPr lang="it-IT" sz="2000" b="1" dirty="0"/>
              <a:t>Con una grande attività di predicazione e di stampa, P. Manna coinvolge ecclesiastici e laici all’ideale missionario, mentre sfida i giovani ad attuarlo. </a:t>
            </a:r>
            <a:endParaRPr lang="it-IT" sz="2000" b="1" dirty="0" smtClean="0"/>
          </a:p>
          <a:p>
            <a:r>
              <a:rPr lang="it-IT" sz="2000" b="1" dirty="0" smtClean="0"/>
              <a:t>Non </a:t>
            </a:r>
            <a:r>
              <a:rPr lang="it-IT" sz="2000" b="1" dirty="0"/>
              <a:t>esiste per lui una vocazione missionaria distinta dalla vocazione sacerdotale o cristiana: il suo Motto è: </a:t>
            </a:r>
            <a:endParaRPr lang="it-IT" sz="2000" b="1" dirty="0" smtClean="0"/>
          </a:p>
          <a:p>
            <a:r>
              <a:rPr lang="it-IT" sz="3200" b="1" dirty="0" smtClean="0">
                <a:solidFill>
                  <a:srgbClr val="FF0000"/>
                </a:solidFill>
              </a:rPr>
              <a:t>				</a:t>
            </a:r>
            <a:r>
              <a:rPr lang="it-IT" sz="3600" b="1" dirty="0" smtClean="0">
                <a:solidFill>
                  <a:srgbClr val="FF0000"/>
                </a:solidFill>
                <a:latin typeface="Arial Black" panose="020B0A04020102020204" pitchFamily="34" charset="0"/>
              </a:rPr>
              <a:t>«</a:t>
            </a:r>
            <a:r>
              <a:rPr lang="it-IT" sz="3600" b="1" dirty="0">
                <a:solidFill>
                  <a:srgbClr val="FF0000"/>
                </a:solidFill>
                <a:latin typeface="Arial Black" panose="020B0A04020102020204" pitchFamily="34" charset="0"/>
              </a:rPr>
              <a:t>Tutti Missionari</a:t>
            </a:r>
            <a:r>
              <a:rPr lang="it-IT" sz="3600" b="1" dirty="0" smtClean="0">
                <a:solidFill>
                  <a:srgbClr val="FF0000"/>
                </a:solidFill>
                <a:latin typeface="Arial Black" panose="020B0A04020102020204" pitchFamily="34" charset="0"/>
              </a:rPr>
              <a:t>!» </a:t>
            </a:r>
          </a:p>
          <a:p>
            <a:r>
              <a:rPr lang="it-IT" sz="2000" b="1" dirty="0"/>
              <a:t>T</a:t>
            </a:r>
            <a:r>
              <a:rPr lang="it-IT" sz="2000" b="1" smtClean="0"/>
              <a:t>utti </a:t>
            </a:r>
            <a:r>
              <a:rPr lang="it-IT" sz="2000" b="1" dirty="0"/>
              <a:t>i battezzati, ma soprattutto «ogni sacerdote per natura, per definizione è missionario», e «la prima e fondamentale funzione della Chiesa è l’evangelizzazione del mondo, di tutto il mondo». </a:t>
            </a:r>
            <a:endParaRPr lang="it-IT" sz="2000" b="1" dirty="0" smtClean="0"/>
          </a:p>
          <a:p>
            <a:r>
              <a:rPr lang="it-IT" sz="2000" b="1" dirty="0" smtClean="0"/>
              <a:t>Questo </a:t>
            </a:r>
            <a:r>
              <a:rPr lang="it-IT" sz="2000" b="1" dirty="0"/>
              <a:t>spirito missionario universale deve essere integrato allo spirito di unità con coloro che egli per primo chiama i «Fratelli Separati», «condizione indispensabile al trionfo integrale del Vangelo nel mondo». Come i Sacerdoti, anche i Religiosi e le Religiose, insieme ai Laici consacrati, sono i naturali operatori della Missione, e con il decreto </a:t>
            </a:r>
            <a:r>
              <a:rPr lang="it-IT" sz="2000" b="1" i="1" dirty="0" err="1"/>
              <a:t>Huic</a:t>
            </a:r>
            <a:r>
              <a:rPr lang="it-IT" sz="2000" b="1" i="1" dirty="0"/>
              <a:t> Sacro </a:t>
            </a:r>
            <a:r>
              <a:rPr lang="it-IT" sz="2000" b="1" dirty="0"/>
              <a:t>(1944), la Congregazione de Propaganda Fide offre anche a loro l’appartenenza all’Unione.</a:t>
            </a:r>
            <a:endParaRPr lang="it-IT" sz="2000" b="1" dirty="0" smtClean="0"/>
          </a:p>
          <a:p>
            <a:endParaRPr lang="it-IT" sz="2000" b="1" dirty="0"/>
          </a:p>
          <a:p>
            <a:r>
              <a:rPr lang="it-IT" sz="2000" b="1" dirty="0" smtClean="0"/>
              <a:t>Con </a:t>
            </a:r>
            <a:r>
              <a:rPr lang="it-IT" sz="2000" b="1" dirty="0"/>
              <a:t>decreto del 28 ottobre 1956 l’Unione viene insignita da Pio XII del titolo di «Pontificia» e quindi rinominata la «Pontificia Unione Missionaria del Clero, dei Religiosi e Religiose e dei Laici Consacrati».</a:t>
            </a:r>
          </a:p>
        </p:txBody>
      </p:sp>
    </p:spTree>
    <p:extLst>
      <p:ext uri="{BB962C8B-B14F-4D97-AF65-F5344CB8AC3E}">
        <p14:creationId xmlns:p14="http://schemas.microsoft.com/office/powerpoint/2010/main" val="3467423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19872" y="188640"/>
            <a:ext cx="5544616" cy="4893647"/>
          </a:xfrm>
          <a:prstGeom prst="rect">
            <a:avLst/>
          </a:prstGeom>
          <a:noFill/>
        </p:spPr>
        <p:txBody>
          <a:bodyPr wrap="square" rtlCol="0">
            <a:spAutoFit/>
          </a:bodyPr>
          <a:lstStyle/>
          <a:p>
            <a:r>
              <a:rPr lang="it-IT" sz="2000" b="1" dirty="0" smtClean="0"/>
              <a:t>Paolo VI nella Lettera Apostolica </a:t>
            </a:r>
          </a:p>
          <a:p>
            <a:r>
              <a:rPr lang="it-IT" sz="2000" b="1" dirty="0" smtClean="0">
                <a:solidFill>
                  <a:srgbClr val="FF0000"/>
                </a:solidFill>
              </a:rPr>
              <a:t>«</a:t>
            </a:r>
            <a:r>
              <a:rPr lang="it-IT" sz="2000" b="1" dirty="0" err="1" smtClean="0">
                <a:solidFill>
                  <a:srgbClr val="FF0000"/>
                </a:solidFill>
              </a:rPr>
              <a:t>Graves</a:t>
            </a:r>
            <a:r>
              <a:rPr lang="it-IT" sz="2000" b="1" dirty="0" smtClean="0">
                <a:solidFill>
                  <a:srgbClr val="FF0000"/>
                </a:solidFill>
              </a:rPr>
              <a:t> et </a:t>
            </a:r>
            <a:r>
              <a:rPr lang="it-IT" sz="2000" b="1" dirty="0" err="1" smtClean="0">
                <a:solidFill>
                  <a:srgbClr val="FF0000"/>
                </a:solidFill>
              </a:rPr>
              <a:t>increscentes</a:t>
            </a:r>
            <a:r>
              <a:rPr lang="it-IT" sz="2000" b="1" dirty="0" smtClean="0">
                <a:solidFill>
                  <a:srgbClr val="FF0000"/>
                </a:solidFill>
              </a:rPr>
              <a:t>» </a:t>
            </a:r>
            <a:r>
              <a:rPr lang="it-IT" sz="2000" b="1" dirty="0" smtClean="0"/>
              <a:t>(5/9/1966) </a:t>
            </a:r>
          </a:p>
          <a:p>
            <a:r>
              <a:rPr lang="it-IT" sz="2000" b="1" dirty="0" smtClean="0"/>
              <a:t>ci offre l’opportunità di riflettere e comprendere il dono che lo Spirito  Santo produsse nella Chiesa con l’Unione Missionaria del Clero.</a:t>
            </a:r>
          </a:p>
          <a:p>
            <a:endParaRPr lang="it-IT" sz="2000" b="1" dirty="0" smtClean="0"/>
          </a:p>
          <a:p>
            <a:r>
              <a:rPr lang="it-IT" sz="2400" b="1" i="1" dirty="0" smtClean="0"/>
              <a:t>«Non possiamo astenerci dal rivolgere il nostro grato e memore animo a quegli egregi uomini apostolici che gettarono le fondamenta di questa provvidenziale associazione e in primo luogo a p. Paolo Manna, fondatore dell’Unione, il cui nome merita di essere riportato a caratteri d’oro negli annali della Chiesa.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25" r="12363"/>
          <a:stretch/>
        </p:blipFill>
        <p:spPr bwMode="auto">
          <a:xfrm>
            <a:off x="8157" y="0"/>
            <a:ext cx="3123683" cy="47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www.iitaly.org/files/1image/0%200%200%200%200/CONCILIO-VATICANO-II.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2724" y="5211415"/>
            <a:ext cx="3251276" cy="165347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7504" y="5301208"/>
            <a:ext cx="5688632" cy="1477328"/>
          </a:xfrm>
          <a:prstGeom prst="rect">
            <a:avLst/>
          </a:prstGeom>
          <a:noFill/>
        </p:spPr>
        <p:txBody>
          <a:bodyPr wrap="square" rtlCol="0">
            <a:spAutoFit/>
          </a:bodyPr>
          <a:lstStyle/>
          <a:p>
            <a:r>
              <a:rPr lang="it-IT" sz="2400" b="1" i="1" dirty="0"/>
              <a:t>Certamente non verrà mai meno </a:t>
            </a:r>
            <a:endParaRPr lang="it-IT" sz="2400" b="1" i="1" dirty="0" smtClean="0"/>
          </a:p>
          <a:p>
            <a:r>
              <a:rPr lang="it-IT" sz="2400" b="1" i="1" dirty="0" smtClean="0"/>
              <a:t>la </a:t>
            </a:r>
            <a:r>
              <a:rPr lang="it-IT" sz="2400" b="1" i="1" dirty="0"/>
              <a:t>memoria di questo </a:t>
            </a:r>
            <a:endParaRPr lang="it-IT" sz="2400" b="1" i="1" dirty="0" smtClean="0"/>
          </a:p>
          <a:p>
            <a:r>
              <a:rPr lang="it-IT" sz="2400" b="1" i="1" dirty="0" smtClean="0"/>
              <a:t>messaggero </a:t>
            </a:r>
            <a:r>
              <a:rPr lang="it-IT" sz="2400" b="1" i="1" dirty="0"/>
              <a:t>del Vangelo</a:t>
            </a:r>
            <a:r>
              <a:rPr lang="it-IT" sz="2400" b="1" i="1" dirty="0" smtClean="0"/>
              <a:t>.» </a:t>
            </a:r>
            <a:endParaRPr lang="it-IT" sz="2400" i="1" dirty="0"/>
          </a:p>
          <a:p>
            <a:endParaRPr lang="it-IT" dirty="0"/>
          </a:p>
        </p:txBody>
      </p:sp>
    </p:spTree>
    <p:extLst>
      <p:ext uri="{BB962C8B-B14F-4D97-AF65-F5344CB8AC3E}">
        <p14:creationId xmlns:p14="http://schemas.microsoft.com/office/powerpoint/2010/main" val="3051183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88640"/>
            <a:ext cx="8712968" cy="6678751"/>
          </a:xfrm>
          <a:prstGeom prst="rect">
            <a:avLst/>
          </a:prstGeom>
          <a:noFill/>
        </p:spPr>
        <p:txBody>
          <a:bodyPr wrap="square" rtlCol="0">
            <a:spAutoFit/>
          </a:bodyPr>
          <a:lstStyle/>
          <a:p>
            <a:r>
              <a:rPr lang="it-IT" sz="2000" b="1" dirty="0" smtClean="0"/>
              <a:t>«L’unione </a:t>
            </a:r>
            <a:r>
              <a:rPr lang="it-IT" sz="2000" b="1" dirty="0"/>
              <a:t>missionaria del Clero, fondata per abbracciare qualsiasi iniziativa del clero a favore delle missioni, non venne mai meno a questa </a:t>
            </a:r>
            <a:r>
              <a:rPr lang="it-IT" sz="2000" b="1" dirty="0" smtClean="0"/>
              <a:t>finalità: informare e formare i sacerdoti, di far conoscere meglio le missioni, di favorire le vocazioni missionarie.</a:t>
            </a:r>
          </a:p>
          <a:p>
            <a:endParaRPr lang="it-IT" sz="2000" b="1" dirty="0" smtClean="0"/>
          </a:p>
          <a:p>
            <a:r>
              <a:rPr lang="it-IT" sz="2800" b="1" dirty="0" smtClean="0">
                <a:solidFill>
                  <a:srgbClr val="FF0000"/>
                </a:solidFill>
                <a:latin typeface="Arial Black" panose="020B0A04020102020204" pitchFamily="34" charset="0"/>
              </a:rPr>
              <a:t>NATURA  E  FINE  DELL’UNIONE</a:t>
            </a:r>
          </a:p>
          <a:p>
            <a:endParaRPr lang="it-IT" sz="2000" b="1" dirty="0"/>
          </a:p>
          <a:p>
            <a:r>
              <a:rPr lang="it-IT" sz="2000" b="1" dirty="0" smtClean="0"/>
              <a:t>L’unione Missionaria del Clero in primo luogo ritenga come suo specifico impegno:</a:t>
            </a:r>
            <a:br>
              <a:rPr lang="it-IT" sz="2000" b="1" dirty="0" smtClean="0"/>
            </a:br>
            <a:r>
              <a:rPr lang="it-IT" sz="2000" b="1" dirty="0" smtClean="0"/>
              <a:t>che tutti i suoi membri manifestino in se stessi e traducano nella vita pratica le spirituali ricchezze dell’unico, eterno, indivisibile sacerdozio di Cristo. Tale sacerdozio è per sua natura «missionario» come è chiaramente affermato  dalle parole del Redentore, che si riferiscono alla divina «missione», che egli aveva ricevuto dal Padre e affidò alla sua Chiesa perché la continuasse: «Come il Padre ha mandato me, così anch’io mando voi» (</a:t>
            </a:r>
            <a:r>
              <a:rPr lang="it-IT" sz="2000" b="1" dirty="0" err="1" smtClean="0"/>
              <a:t>Gv</a:t>
            </a:r>
            <a:r>
              <a:rPr lang="it-IT" sz="2000" b="1" dirty="0" smtClean="0"/>
              <a:t> 20,21).</a:t>
            </a:r>
          </a:p>
          <a:p>
            <a:r>
              <a:rPr lang="it-IT" sz="2000" b="1" dirty="0" smtClean="0"/>
              <a:t>Perciò ogni ministro dell’altare, appunto perché partecipe del sacerdozio di Cristo a motivo della sua ordinazione, deve necessariamente in sé manifestare questa particolare caratteristica del sacerdozio di cristo, portando gli uomini all’annunzio della salvezza.</a:t>
            </a:r>
          </a:p>
          <a:p>
            <a:r>
              <a:rPr lang="it-IT" sz="2000" b="1" dirty="0" smtClean="0"/>
              <a:t>Perciò come Cristo è il primo missionario, così anche tutti i sacerdoti in virtù del sacerdozio ricevuto, devono chiamarsi missionari».</a:t>
            </a:r>
          </a:p>
        </p:txBody>
      </p:sp>
    </p:spTree>
    <p:extLst>
      <p:ext uri="{BB962C8B-B14F-4D97-AF65-F5344CB8AC3E}">
        <p14:creationId xmlns:p14="http://schemas.microsoft.com/office/powerpoint/2010/main" val="2878532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60648"/>
            <a:ext cx="8784976" cy="6494085"/>
          </a:xfrm>
          <a:prstGeom prst="rect">
            <a:avLst/>
          </a:prstGeom>
          <a:noFill/>
        </p:spPr>
        <p:txBody>
          <a:bodyPr wrap="square" rtlCol="0">
            <a:spAutoFit/>
          </a:bodyPr>
          <a:lstStyle/>
          <a:p>
            <a:r>
              <a:rPr lang="it-IT" sz="2000" b="1" dirty="0" smtClean="0"/>
              <a:t>Un altro compito assegnato alla Unione Missionaria è:</a:t>
            </a:r>
          </a:p>
          <a:p>
            <a:r>
              <a:rPr lang="it-IT" sz="2000" b="1" dirty="0" smtClean="0"/>
              <a:t>Promuovere e diffondere sempre più nel popolo cristiano questa piena coscienza del mistero della Chiesa, ovvero questo fattivo spirito missionario… attraverso per una solida e universale coscienza missionaria.</a:t>
            </a:r>
          </a:p>
          <a:p>
            <a:r>
              <a:rPr lang="it-IT" sz="2000" b="1" dirty="0" smtClean="0"/>
              <a:t>Oggi, dopo il decreto </a:t>
            </a:r>
            <a:r>
              <a:rPr lang="it-IT" sz="2000" b="1" i="1" dirty="0" smtClean="0"/>
              <a:t>Ad </a:t>
            </a:r>
            <a:r>
              <a:rPr lang="it-IT" sz="2000" b="1" i="1" dirty="0" err="1" smtClean="0"/>
              <a:t>gentes</a:t>
            </a:r>
            <a:r>
              <a:rPr lang="it-IT" sz="2000" b="1" i="1" dirty="0" smtClean="0"/>
              <a:t> </a:t>
            </a:r>
            <a:r>
              <a:rPr lang="it-IT" sz="2000" b="1" dirty="0" smtClean="0"/>
              <a:t>del concilio Vaticano II l’Unione Missionaria del Clero non solo è riconfermata pubblicamente come strumento ufficiale della sede apostolica per «infondere nei cattolici fin dalla prima età uno spirito veramente universale e missionario», ma soprattutto è da considerarsi come</a:t>
            </a:r>
          </a:p>
          <a:p>
            <a:endParaRPr lang="it-IT" sz="2000" b="1" dirty="0" smtClean="0"/>
          </a:p>
          <a:p>
            <a:r>
              <a:rPr lang="it-IT" sz="4800" b="1" dirty="0" smtClean="0">
                <a:solidFill>
                  <a:srgbClr val="FF0000"/>
                </a:solidFill>
              </a:rPr>
              <a:t>L’ANIMA  DELLE  ALTRE PONTIFICIE OPERE MISSIONARIE</a:t>
            </a:r>
          </a:p>
          <a:p>
            <a:endParaRPr lang="it-IT" sz="2000" b="1" dirty="0" smtClean="0"/>
          </a:p>
          <a:p>
            <a:r>
              <a:rPr lang="it-IT" sz="2000" b="1" dirty="0" smtClean="0"/>
              <a:t>Essa infatti non è una nuova Opera per la raccolta delle offerte ma è la naturale scuola di formazione dell’animo cristiano al senso sociale del battesimo; inoltre aiuta e completa l’attività delle altre Pontificie Opere Missionarie.</a:t>
            </a:r>
          </a:p>
          <a:p>
            <a:r>
              <a:rPr lang="it-IT" sz="2000" b="1" dirty="0" smtClean="0"/>
              <a:t>Essa si </a:t>
            </a:r>
            <a:r>
              <a:rPr lang="it-IT" sz="2000" b="1" dirty="0" err="1" smtClean="0"/>
              <a:t>adopere</a:t>
            </a:r>
            <a:r>
              <a:rPr lang="it-IT" sz="2000" b="1" dirty="0" smtClean="0"/>
              <a:t> attivamente affinché le stesse Pontificie Opere Missionarie siano conosciute dappertutto, siano aiutate nelle loro iniziative e nei loro scopi e siano istituite e promosse in ogni parrocchia.</a:t>
            </a:r>
            <a:r>
              <a:rPr lang="it-IT" dirty="0" smtClean="0"/>
              <a:t> </a:t>
            </a:r>
          </a:p>
        </p:txBody>
      </p:sp>
    </p:spTree>
    <p:extLst>
      <p:ext uri="{BB962C8B-B14F-4D97-AF65-F5344CB8AC3E}">
        <p14:creationId xmlns:p14="http://schemas.microsoft.com/office/powerpoint/2010/main" val="1190822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16632"/>
            <a:ext cx="8928992" cy="6678751"/>
          </a:xfrm>
          <a:prstGeom prst="rect">
            <a:avLst/>
          </a:prstGeom>
          <a:noFill/>
        </p:spPr>
        <p:txBody>
          <a:bodyPr wrap="square" rtlCol="0">
            <a:spAutoFit/>
          </a:bodyPr>
          <a:lstStyle/>
          <a:p>
            <a:r>
              <a:rPr lang="it-IT" sz="2000" b="1" dirty="0" smtClean="0"/>
              <a:t>Il 14 Luglio 1949 l’invito di adesione alla PUM fu esteso anche ai religiosi e alle religiose.  Con esso il campo della </a:t>
            </a:r>
          </a:p>
          <a:p>
            <a:r>
              <a:rPr lang="it-IT" sz="3600" b="1" dirty="0" smtClean="0">
                <a:solidFill>
                  <a:srgbClr val="FF0000"/>
                </a:solidFill>
              </a:rPr>
              <a:t>preghiera, della sofferenza e dell’apostolato </a:t>
            </a:r>
          </a:p>
          <a:p>
            <a:r>
              <a:rPr lang="it-IT" sz="2000" b="1" dirty="0" smtClean="0"/>
              <a:t>– proprio specifico dell’Unione Missionaria del clero – fu aperto a nuovi operai del Vangelo, che, consacrati a Dio per mezzo della professione religiosa già prestano una preziosa collaborazione ai sacerdoti nell’opera di educazione del popolo cristiano.</a:t>
            </a:r>
          </a:p>
          <a:p>
            <a:endParaRPr lang="it-IT" sz="2000" b="1" dirty="0" smtClean="0"/>
          </a:p>
          <a:p>
            <a:r>
              <a:rPr lang="it-IT" sz="2000" b="1" dirty="0" smtClean="0"/>
              <a:t>Paolo VI continua: «a tutti questi diletti figli l’Unione offre un validissimo per confermare e consolidare la loro vocazione ecclesiale, per sentirsi ancora di più partecipi della comunione di vita cattolica  e per offrire alla diffusione del regno di Dio gli incomparabili tesori spirituali delle loro preghiere e della loro nascosta immolazione quotidiana».</a:t>
            </a:r>
          </a:p>
          <a:p>
            <a:endParaRPr lang="it-IT" sz="2000" b="1" dirty="0" smtClean="0"/>
          </a:p>
          <a:p>
            <a:r>
              <a:rPr lang="it-IT" sz="2000" b="1" dirty="0" smtClean="0"/>
              <a:t>«Perciò esprimiamo ferventi voti che tutti gli istituti religiosi, e soprattutto i monasteri di clausura, diano la loro generosa adesione alla nostra Unione Missionaria… </a:t>
            </a:r>
          </a:p>
          <a:p>
            <a:endParaRPr lang="it-IT" sz="2000" b="1" dirty="0"/>
          </a:p>
          <a:p>
            <a:r>
              <a:rPr lang="it-IT" sz="2000" b="1" dirty="0" smtClean="0"/>
              <a:t>perché questa unione possa ugualmente dirsi </a:t>
            </a:r>
          </a:p>
          <a:p>
            <a:r>
              <a:rPr lang="it-IT" sz="3200" b="1" dirty="0" smtClean="0">
                <a:solidFill>
                  <a:srgbClr val="FF0000"/>
                </a:solidFill>
              </a:rPr>
              <a:t>l’Unione Missionaria dei religiosi e delle religiose».</a:t>
            </a:r>
            <a:endParaRPr lang="it-IT" dirty="0" smtClean="0"/>
          </a:p>
        </p:txBody>
      </p:sp>
    </p:spTree>
    <p:extLst>
      <p:ext uri="{BB962C8B-B14F-4D97-AF65-F5344CB8AC3E}">
        <p14:creationId xmlns:p14="http://schemas.microsoft.com/office/powerpoint/2010/main" val="3707967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6632"/>
            <a:ext cx="8784976" cy="6894195"/>
          </a:xfrm>
          <a:prstGeom prst="rect">
            <a:avLst/>
          </a:prstGeom>
          <a:noFill/>
        </p:spPr>
        <p:txBody>
          <a:bodyPr wrap="square" rtlCol="0">
            <a:spAutoFit/>
          </a:bodyPr>
          <a:lstStyle/>
          <a:p>
            <a:r>
              <a:rPr lang="it-IT" sz="2000" b="1" dirty="0" smtClean="0"/>
              <a:t>Paolo Vi conclude la sua lettera con un desiderio ardente:</a:t>
            </a:r>
          </a:p>
          <a:p>
            <a:r>
              <a:rPr lang="it-IT" sz="3600" b="1" dirty="0" smtClean="0">
                <a:solidFill>
                  <a:srgbClr val="FF0000"/>
                </a:solidFill>
                <a:latin typeface="Arial Black" panose="020B0A04020102020204" pitchFamily="34" charset="0"/>
              </a:rPr>
              <a:t>«far crescere l’unità, </a:t>
            </a:r>
          </a:p>
          <a:p>
            <a:r>
              <a:rPr lang="it-IT" sz="3600" b="1" dirty="0" smtClean="0">
                <a:solidFill>
                  <a:srgbClr val="FF0000"/>
                </a:solidFill>
                <a:latin typeface="Arial Black" panose="020B0A04020102020204" pitchFamily="34" charset="0"/>
              </a:rPr>
              <a:t>la solidarietà, la cooperazione </a:t>
            </a:r>
          </a:p>
          <a:p>
            <a:r>
              <a:rPr lang="it-IT" sz="3600" b="1" dirty="0" smtClean="0">
                <a:solidFill>
                  <a:srgbClr val="FF0000"/>
                </a:solidFill>
                <a:latin typeface="Arial Black" panose="020B0A04020102020204" pitchFamily="34" charset="0"/>
              </a:rPr>
              <a:t>e soprattutto un’intensa spiritualità missionaria».</a:t>
            </a:r>
          </a:p>
          <a:p>
            <a:endParaRPr lang="it-IT" sz="1000" dirty="0" smtClean="0"/>
          </a:p>
          <a:p>
            <a:r>
              <a:rPr lang="it-IT" sz="2000" b="1" dirty="0" smtClean="0"/>
              <a:t>«L’umanità intera attende dalla Chiesa la salvezza, che proviene dalla conoscenza dell’amore di Dio Padre, ma i diletti missionari potranno dilatare l’annuncio della salvezza solo se tutti i cristiani saranno con loro «un cuor solo e un’anima sola» nella preghiera e nella cooperazione.</a:t>
            </a:r>
          </a:p>
          <a:p>
            <a:endParaRPr lang="it-IT" sz="2000" b="1" dirty="0"/>
          </a:p>
          <a:p>
            <a:r>
              <a:rPr lang="it-IT" sz="2000" b="1" dirty="0" smtClean="0"/>
              <a:t>«L’affermazione di questa unità salvatrice è il compito principale affidato all’Unione missionaria del Clero : «Siano una cosa sola, affinché il mondo conosca che tu mi hai mandato» (</a:t>
            </a:r>
            <a:r>
              <a:rPr lang="it-IT" sz="2000" b="1" dirty="0" err="1" smtClean="0"/>
              <a:t>Gv</a:t>
            </a:r>
            <a:r>
              <a:rPr lang="it-IT" sz="2000" b="1" dirty="0" smtClean="0"/>
              <a:t> 17,21).</a:t>
            </a:r>
          </a:p>
          <a:p>
            <a:endParaRPr lang="it-IT" sz="2000" b="1" dirty="0"/>
          </a:p>
          <a:p>
            <a:r>
              <a:rPr lang="it-IT" sz="2000" b="1" dirty="0" smtClean="0"/>
              <a:t>«Soprattutto ci sta a cuore che per mezzo dell’Unione missionaria del Clero possano affermarsi in ogni diocesi e in ogni parrocchia le nostre Pontificie Opere Missionarie, «che meglio realizzano l’unità della cooperazione dei fedeli con il sommo pontefice».</a:t>
            </a:r>
            <a:endParaRPr lang="it-IT" sz="2000" b="1" dirty="0"/>
          </a:p>
        </p:txBody>
      </p:sp>
    </p:spTree>
    <p:extLst>
      <p:ext uri="{BB962C8B-B14F-4D97-AF65-F5344CB8AC3E}">
        <p14:creationId xmlns:p14="http://schemas.microsoft.com/office/powerpoint/2010/main" val="1844258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01" r="18558"/>
          <a:stretch/>
        </p:blipFill>
        <p:spPr bwMode="auto">
          <a:xfrm>
            <a:off x="6156176" y="0"/>
            <a:ext cx="3112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3102" y="188640"/>
            <a:ext cx="6048672" cy="6647974"/>
          </a:xfrm>
          <a:prstGeom prst="rect">
            <a:avLst/>
          </a:prstGeom>
          <a:noFill/>
        </p:spPr>
        <p:txBody>
          <a:bodyPr wrap="square" rtlCol="0">
            <a:spAutoFit/>
          </a:bodyPr>
          <a:lstStyle/>
          <a:p>
            <a:r>
              <a:rPr lang="it-IT" sz="3200" b="1" dirty="0">
                <a:solidFill>
                  <a:srgbClr val="FF0000"/>
                </a:solidFill>
                <a:latin typeface="Arial Black" panose="020B0A04020102020204" pitchFamily="34" charset="0"/>
              </a:rPr>
              <a:t>Hanno detto di lui:</a:t>
            </a:r>
          </a:p>
          <a:p>
            <a:r>
              <a:rPr lang="it-IT" dirty="0"/>
              <a:t>“</a:t>
            </a:r>
            <a:r>
              <a:rPr lang="it-IT" i="1" dirty="0"/>
              <a:t>Padre Manna è all’origine e alla guida di tutto il movimento missionario del ‘900</a:t>
            </a:r>
            <a:r>
              <a:rPr lang="it-IT" dirty="0"/>
              <a:t>” </a:t>
            </a:r>
            <a:endParaRPr lang="it-IT" dirty="0" smtClean="0"/>
          </a:p>
          <a:p>
            <a:r>
              <a:rPr lang="it-IT" sz="1400" dirty="0" smtClean="0"/>
              <a:t>(</a:t>
            </a:r>
            <a:r>
              <a:rPr lang="it-IT" sz="1400" dirty="0"/>
              <a:t>P. </a:t>
            </a:r>
            <a:r>
              <a:rPr lang="it-IT" sz="1400" dirty="0" err="1"/>
              <a:t>Drehmans</a:t>
            </a:r>
            <a:r>
              <a:rPr lang="it-IT" sz="1400" dirty="0" smtClean="0"/>
              <a:t>, </a:t>
            </a:r>
            <a:r>
              <a:rPr lang="it-IT" sz="1400" dirty="0"/>
              <a:t>superiore generale degli Oblati di Maria Immacolata).</a:t>
            </a:r>
          </a:p>
          <a:p>
            <a:r>
              <a:rPr lang="it-IT" dirty="0"/>
              <a:t>“</a:t>
            </a:r>
            <a:r>
              <a:rPr lang="it-IT" i="1" dirty="0"/>
              <a:t>Il </a:t>
            </a:r>
            <a:r>
              <a:rPr lang="it-IT" i="1" dirty="0" smtClean="0"/>
              <a:t>Cristoforo Colombo </a:t>
            </a:r>
            <a:r>
              <a:rPr lang="it-IT" i="1" dirty="0"/>
              <a:t>della nuova cooperazione missionaria</a:t>
            </a:r>
            <a:r>
              <a:rPr lang="it-IT" dirty="0"/>
              <a:t>” </a:t>
            </a:r>
            <a:r>
              <a:rPr lang="it-IT" sz="1400" dirty="0"/>
              <a:t>(Angelo Roncalli, </a:t>
            </a:r>
            <a:r>
              <a:rPr lang="it-IT" sz="1400" dirty="0" smtClean="0"/>
              <a:t>San Giovanni </a:t>
            </a:r>
            <a:r>
              <a:rPr lang="it-IT" sz="1400" dirty="0"/>
              <a:t>XXIII).</a:t>
            </a:r>
          </a:p>
          <a:p>
            <a:r>
              <a:rPr lang="it-IT" dirty="0"/>
              <a:t>“</a:t>
            </a:r>
            <a:r>
              <a:rPr lang="it-IT" i="1" dirty="0"/>
              <a:t>L’espressione più completa di una missione condivisa</a:t>
            </a:r>
            <a:r>
              <a:rPr lang="it-IT" dirty="0"/>
              <a:t>” </a:t>
            </a:r>
            <a:endParaRPr lang="it-IT" dirty="0" smtClean="0"/>
          </a:p>
          <a:p>
            <a:r>
              <a:rPr lang="it-IT" sz="1400" dirty="0" smtClean="0"/>
              <a:t>(</a:t>
            </a:r>
            <a:r>
              <a:rPr lang="it-IT" sz="1400" dirty="0"/>
              <a:t>H. de </a:t>
            </a:r>
            <a:r>
              <a:rPr lang="it-IT" sz="1400" dirty="0" err="1"/>
              <a:t>Lubac</a:t>
            </a:r>
            <a:r>
              <a:rPr lang="it-IT" sz="1400" dirty="0"/>
              <a:t>).</a:t>
            </a:r>
          </a:p>
          <a:p>
            <a:r>
              <a:rPr lang="it-IT" dirty="0"/>
              <a:t>“</a:t>
            </a:r>
            <a:r>
              <a:rPr lang="it-IT" i="1" dirty="0"/>
              <a:t>Il travolgente iniziatore di una Chiesa strutturalmente missionaria</a:t>
            </a:r>
            <a:r>
              <a:rPr lang="it-IT" dirty="0"/>
              <a:t>” </a:t>
            </a:r>
            <a:endParaRPr lang="it-IT" dirty="0" smtClean="0"/>
          </a:p>
          <a:p>
            <a:r>
              <a:rPr lang="it-IT" sz="1400" dirty="0" smtClean="0"/>
              <a:t>(</a:t>
            </a:r>
            <a:r>
              <a:rPr lang="it-IT" sz="1400" dirty="0" err="1"/>
              <a:t>Chappouile</a:t>
            </a:r>
            <a:r>
              <a:rPr lang="it-IT" sz="1400" dirty="0"/>
              <a:t>, direttore </a:t>
            </a:r>
            <a:r>
              <a:rPr lang="it-IT" sz="1400" dirty="0" err="1"/>
              <a:t>UMdC</a:t>
            </a:r>
            <a:r>
              <a:rPr lang="it-IT" sz="1400" dirty="0"/>
              <a:t>  di Francia).</a:t>
            </a:r>
          </a:p>
          <a:p>
            <a:r>
              <a:rPr lang="it-IT" dirty="0"/>
              <a:t>“</a:t>
            </a:r>
            <a:r>
              <a:rPr lang="it-IT" i="1" dirty="0"/>
              <a:t>Non un missionario qualsiasi, uno dei tanti</a:t>
            </a:r>
            <a:r>
              <a:rPr lang="it-IT" dirty="0"/>
              <a:t>” </a:t>
            </a:r>
            <a:endParaRPr lang="it-IT" dirty="0" smtClean="0"/>
          </a:p>
          <a:p>
            <a:r>
              <a:rPr lang="it-IT" sz="1400" dirty="0" smtClean="0"/>
              <a:t>(</a:t>
            </a:r>
            <a:r>
              <a:rPr lang="it-IT" sz="1400" dirty="0"/>
              <a:t>cardinale Celso Costantini, Prefetto di Propaganda Fide).</a:t>
            </a:r>
          </a:p>
          <a:p>
            <a:endParaRPr lang="it-IT" dirty="0" smtClean="0"/>
          </a:p>
          <a:p>
            <a:r>
              <a:rPr lang="it-IT" dirty="0" smtClean="0"/>
              <a:t>Non </a:t>
            </a:r>
            <a:r>
              <a:rPr lang="it-IT" dirty="0"/>
              <a:t>tutti lo sopportavano. </a:t>
            </a:r>
            <a:r>
              <a:rPr lang="it-IT" dirty="0" smtClean="0"/>
              <a:t>«Un </a:t>
            </a:r>
            <a:r>
              <a:rPr lang="it-IT" dirty="0"/>
              <a:t>uomo pericoloso, come si diceva in qualche seminario dopo la diffusione di </a:t>
            </a:r>
            <a:r>
              <a:rPr lang="it-IT" i="1" dirty="0"/>
              <a:t>Operarii </a:t>
            </a:r>
            <a:r>
              <a:rPr lang="it-IT" i="1" dirty="0" err="1"/>
              <a:t>autem</a:t>
            </a:r>
            <a:r>
              <a:rPr lang="it-IT" i="1" dirty="0"/>
              <a:t> </a:t>
            </a:r>
            <a:r>
              <a:rPr lang="it-IT" i="1" dirty="0" err="1"/>
              <a:t>pauci</a:t>
            </a:r>
            <a:r>
              <a:rPr lang="it-IT" i="1" dirty="0"/>
              <a:t>!</a:t>
            </a:r>
            <a:r>
              <a:rPr lang="it-IT" dirty="0"/>
              <a:t>; “un seccatore! </a:t>
            </a:r>
            <a:endParaRPr lang="it-IT" dirty="0" smtClean="0"/>
          </a:p>
          <a:p>
            <a:r>
              <a:rPr lang="it-IT" smtClean="0"/>
              <a:t>Santo </a:t>
            </a:r>
            <a:r>
              <a:rPr lang="it-IT" dirty="0"/>
              <a:t>ma seccatore”, </a:t>
            </a:r>
            <a:r>
              <a:rPr lang="it-IT"/>
              <a:t>come </a:t>
            </a:r>
            <a:r>
              <a:rPr lang="it-IT" smtClean="0"/>
              <a:t>si </a:t>
            </a:r>
            <a:r>
              <a:rPr lang="it-IT" dirty="0"/>
              <a:t>lamentavano a Propaganda Fide quando andò a </a:t>
            </a:r>
            <a:r>
              <a:rPr lang="it-IT"/>
              <a:t>Roma </a:t>
            </a:r>
            <a:r>
              <a:rPr lang="it-IT" smtClean="0"/>
              <a:t>come </a:t>
            </a:r>
            <a:r>
              <a:rPr lang="it-IT" dirty="0"/>
              <a:t>Segretario Internazionale dell’Unione </a:t>
            </a:r>
            <a:r>
              <a:rPr lang="it-IT"/>
              <a:t>Missionaria </a:t>
            </a:r>
            <a:r>
              <a:rPr lang="it-IT" smtClean="0"/>
              <a:t>del </a:t>
            </a:r>
            <a:r>
              <a:rPr lang="it-IT" dirty="0"/>
              <a:t>Clero; un </a:t>
            </a:r>
            <a:r>
              <a:rPr lang="it-IT" i="1" dirty="0" smtClean="0"/>
              <a:t>temerario».</a:t>
            </a:r>
            <a:endParaRPr lang="it-IT" dirty="0"/>
          </a:p>
          <a:p>
            <a:endParaRPr lang="it-IT" dirty="0" smtClean="0"/>
          </a:p>
          <a:p>
            <a:r>
              <a:rPr lang="it-IT" dirty="0" smtClean="0"/>
              <a:t>Comunque </a:t>
            </a:r>
            <a:r>
              <a:rPr lang="it-IT" dirty="0"/>
              <a:t>e sempre </a:t>
            </a:r>
            <a:r>
              <a:rPr lang="it-IT" b="1" dirty="0">
                <a:solidFill>
                  <a:srgbClr val="FF0000"/>
                </a:solidFill>
              </a:rPr>
              <a:t>un missionario </a:t>
            </a:r>
            <a:r>
              <a:rPr lang="it-IT" b="1" i="1" dirty="0">
                <a:solidFill>
                  <a:srgbClr val="FF0000"/>
                </a:solidFill>
              </a:rPr>
              <a:t>scomodo</a:t>
            </a:r>
            <a:r>
              <a:rPr lang="it-IT" b="1" dirty="0">
                <a:solidFill>
                  <a:srgbClr val="FF0000"/>
                </a:solidFill>
              </a:rPr>
              <a:t> </a:t>
            </a:r>
            <a:endParaRPr lang="it-IT" b="1" dirty="0" smtClean="0">
              <a:solidFill>
                <a:srgbClr val="FF0000"/>
              </a:solidFill>
            </a:endParaRPr>
          </a:p>
          <a:p>
            <a:r>
              <a:rPr lang="it-IT" dirty="0" smtClean="0"/>
              <a:t>perché </a:t>
            </a:r>
            <a:r>
              <a:rPr lang="it-IT" dirty="0"/>
              <a:t>attento e fedele soltanto al Vangelo</a:t>
            </a:r>
            <a:r>
              <a:rPr lang="it-IT" dirty="0" smtClean="0"/>
              <a:t>.</a:t>
            </a:r>
            <a:endParaRPr lang="it-IT" dirty="0"/>
          </a:p>
        </p:txBody>
      </p:sp>
    </p:spTree>
    <p:extLst>
      <p:ext uri="{BB962C8B-B14F-4D97-AF65-F5344CB8AC3E}">
        <p14:creationId xmlns:p14="http://schemas.microsoft.com/office/powerpoint/2010/main" val="2246481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88640"/>
            <a:ext cx="8640960" cy="6655668"/>
          </a:xfrm>
          <a:prstGeom prst="rect">
            <a:avLst/>
          </a:prstGeom>
          <a:noFill/>
        </p:spPr>
        <p:txBody>
          <a:bodyPr wrap="square" rtlCol="0">
            <a:spAutoFit/>
          </a:bodyPr>
          <a:lstStyle/>
          <a:p>
            <a:r>
              <a:rPr lang="it-IT" sz="4400" b="1" dirty="0">
                <a:solidFill>
                  <a:srgbClr val="FF0000"/>
                </a:solidFill>
              </a:rPr>
              <a:t>La </a:t>
            </a:r>
            <a:r>
              <a:rPr lang="it-IT" sz="4400" b="1" dirty="0" smtClean="0">
                <a:solidFill>
                  <a:srgbClr val="FF0000"/>
                </a:solidFill>
              </a:rPr>
              <a:t> “singolarità” della P.U.M. </a:t>
            </a:r>
          </a:p>
          <a:p>
            <a:endParaRPr lang="it-IT" sz="1050" b="1" dirty="0">
              <a:solidFill>
                <a:srgbClr val="FF0000"/>
              </a:solidFill>
            </a:endParaRPr>
          </a:p>
          <a:p>
            <a:pPr marL="285750" lvl="0" indent="-285750">
              <a:buFont typeface="Wingdings" panose="05000000000000000000" pitchFamily="2" charset="2"/>
              <a:buChar char="q"/>
            </a:pPr>
            <a:r>
              <a:rPr lang="it-IT" b="1" dirty="0" smtClean="0">
                <a:solidFill>
                  <a:srgbClr val="002060"/>
                </a:solidFill>
              </a:rPr>
              <a:t>Promuove la </a:t>
            </a:r>
            <a:r>
              <a:rPr lang="it-IT" b="1" dirty="0">
                <a:solidFill>
                  <a:srgbClr val="002060"/>
                </a:solidFill>
              </a:rPr>
              <a:t>consapevolezza missionaria tra i seminaristi, i </a:t>
            </a:r>
            <a:r>
              <a:rPr lang="it-IT" b="1" dirty="0" smtClean="0">
                <a:solidFill>
                  <a:srgbClr val="002060"/>
                </a:solidFill>
              </a:rPr>
              <a:t>sacerdoti, </a:t>
            </a:r>
            <a:r>
              <a:rPr lang="it-IT" b="1" dirty="0">
                <a:solidFill>
                  <a:srgbClr val="002060"/>
                </a:solidFill>
              </a:rPr>
              <a:t>i </a:t>
            </a:r>
            <a:r>
              <a:rPr lang="it-IT" b="1" dirty="0" smtClean="0">
                <a:solidFill>
                  <a:srgbClr val="002060"/>
                </a:solidFill>
              </a:rPr>
              <a:t>religiosi e le religiose e laici missionari.</a:t>
            </a:r>
            <a:endParaRPr lang="it-IT" b="1" dirty="0">
              <a:solidFill>
                <a:srgbClr val="002060"/>
              </a:solidFill>
            </a:endParaRPr>
          </a:p>
          <a:p>
            <a:r>
              <a:rPr lang="it-IT" b="1" dirty="0"/>
              <a:t> </a:t>
            </a:r>
          </a:p>
          <a:p>
            <a:pPr marL="285750" lvl="0" indent="-285750">
              <a:buFont typeface="Wingdings" panose="05000000000000000000" pitchFamily="2" charset="2"/>
              <a:buChar char="q"/>
            </a:pPr>
            <a:r>
              <a:rPr lang="it-IT" b="1" dirty="0" smtClean="0">
                <a:solidFill>
                  <a:srgbClr val="7030A0"/>
                </a:solidFill>
              </a:rPr>
              <a:t>Animar e forma tutti </a:t>
            </a:r>
            <a:r>
              <a:rPr lang="it-IT" b="1" dirty="0">
                <a:solidFill>
                  <a:srgbClr val="7030A0"/>
                </a:solidFill>
              </a:rPr>
              <a:t>gli animatori del Popolo di Dio per la Missione (</a:t>
            </a:r>
            <a:r>
              <a:rPr lang="it-IT" b="1" i="1" dirty="0">
                <a:solidFill>
                  <a:srgbClr val="7030A0"/>
                </a:solidFill>
              </a:rPr>
              <a:t>RM</a:t>
            </a:r>
            <a:r>
              <a:rPr lang="it-IT" b="1" dirty="0">
                <a:solidFill>
                  <a:srgbClr val="7030A0"/>
                </a:solidFill>
              </a:rPr>
              <a:t> 84), diffondendo e promuovendo le altre POM;</a:t>
            </a:r>
          </a:p>
          <a:p>
            <a:r>
              <a:rPr lang="it-IT" b="1" dirty="0"/>
              <a:t> </a:t>
            </a:r>
          </a:p>
          <a:p>
            <a:pPr marL="285750" lvl="0" indent="-285750">
              <a:buFont typeface="Wingdings" panose="05000000000000000000" pitchFamily="2" charset="2"/>
              <a:buChar char="q"/>
            </a:pPr>
            <a:r>
              <a:rPr lang="it-IT" b="1" dirty="0" smtClean="0">
                <a:solidFill>
                  <a:srgbClr val="FF0000"/>
                </a:solidFill>
              </a:rPr>
              <a:t>Favorisce l’unione </a:t>
            </a:r>
            <a:r>
              <a:rPr lang="it-IT" b="1" dirty="0">
                <a:solidFill>
                  <a:srgbClr val="FF0000"/>
                </a:solidFill>
              </a:rPr>
              <a:t>dei Cristiani perché «siano perfetti nell'unità, e il mondo riconosca che tu mi hai mandato…» (</a:t>
            </a:r>
            <a:r>
              <a:rPr lang="it-IT" b="1" i="1" dirty="0" err="1">
                <a:solidFill>
                  <a:srgbClr val="FF0000"/>
                </a:solidFill>
              </a:rPr>
              <a:t>Gv</a:t>
            </a:r>
            <a:r>
              <a:rPr lang="it-IT" b="1" dirty="0">
                <a:solidFill>
                  <a:srgbClr val="FF0000"/>
                </a:solidFill>
              </a:rPr>
              <a:t> 17, 23);</a:t>
            </a:r>
          </a:p>
          <a:p>
            <a:endParaRPr lang="it-IT" b="1" dirty="0"/>
          </a:p>
          <a:p>
            <a:pPr marL="285750" lvl="0" indent="-285750">
              <a:buFont typeface="Wingdings" panose="05000000000000000000" pitchFamily="2" charset="2"/>
              <a:buChar char="q"/>
            </a:pPr>
            <a:r>
              <a:rPr lang="it-IT" b="1" dirty="0" smtClean="0"/>
              <a:t>Mette la </a:t>
            </a:r>
            <a:r>
              <a:rPr lang="it-IT" b="1" dirty="0"/>
              <a:t>Chiesa tutta «in stato di missione»; </a:t>
            </a:r>
          </a:p>
          <a:p>
            <a:r>
              <a:rPr lang="it-IT" b="1" dirty="0"/>
              <a:t> </a:t>
            </a:r>
          </a:p>
          <a:p>
            <a:pPr marL="285750" lvl="0" indent="-285750">
              <a:buFont typeface="Wingdings" panose="05000000000000000000" pitchFamily="2" charset="2"/>
              <a:buChar char="q"/>
            </a:pPr>
            <a:r>
              <a:rPr lang="it-IT" b="1" dirty="0" smtClean="0">
                <a:solidFill>
                  <a:srgbClr val="002060"/>
                </a:solidFill>
              </a:rPr>
              <a:t>Medita la </a:t>
            </a:r>
            <a:r>
              <a:rPr lang="it-IT" b="1" dirty="0">
                <a:solidFill>
                  <a:srgbClr val="002060"/>
                </a:solidFill>
              </a:rPr>
              <a:t>Sacra Scrittura per capire il piano di salvezza universale di Dio e conoscere la natura missionaria della sua Chiesa;</a:t>
            </a:r>
          </a:p>
          <a:p>
            <a:r>
              <a:rPr lang="it-IT" b="1" dirty="0"/>
              <a:t> </a:t>
            </a:r>
          </a:p>
          <a:p>
            <a:pPr marL="285750" lvl="0" indent="-285750">
              <a:buFont typeface="Wingdings" panose="05000000000000000000" pitchFamily="2" charset="2"/>
              <a:buChar char="q"/>
            </a:pPr>
            <a:r>
              <a:rPr lang="it-IT" b="1" dirty="0" smtClean="0">
                <a:solidFill>
                  <a:srgbClr val="7030A0"/>
                </a:solidFill>
              </a:rPr>
              <a:t>Legge e studia </a:t>
            </a:r>
            <a:r>
              <a:rPr lang="it-IT" b="1" dirty="0">
                <a:solidFill>
                  <a:srgbClr val="7030A0"/>
                </a:solidFill>
              </a:rPr>
              <a:t>i documenti del Concilio Vaticano II e le encicliche missionarie dei Papi;</a:t>
            </a:r>
          </a:p>
          <a:p>
            <a:r>
              <a:rPr lang="it-IT" b="1" dirty="0"/>
              <a:t> </a:t>
            </a:r>
          </a:p>
          <a:p>
            <a:pPr marL="285750" lvl="0" indent="-285750">
              <a:buFont typeface="Wingdings" panose="05000000000000000000" pitchFamily="2" charset="2"/>
              <a:buChar char="q"/>
            </a:pPr>
            <a:r>
              <a:rPr lang="it-IT" b="1" dirty="0" smtClean="0">
                <a:solidFill>
                  <a:srgbClr val="FF0000"/>
                </a:solidFill>
              </a:rPr>
              <a:t>Vede la </a:t>
            </a:r>
            <a:r>
              <a:rPr lang="it-IT" b="1" dirty="0">
                <a:solidFill>
                  <a:srgbClr val="FF0000"/>
                </a:solidFill>
              </a:rPr>
              <a:t>propria storia personale e quella della propria Chiesa in prospettiva mondiale, per pensare e agire a livello universale.</a:t>
            </a:r>
          </a:p>
          <a:p>
            <a:r>
              <a:rPr lang="it-IT" sz="1200" b="1" dirty="0"/>
              <a:t> </a:t>
            </a:r>
          </a:p>
          <a:p>
            <a:pPr marL="285750" lvl="0" indent="-285750">
              <a:buFont typeface="Wingdings" panose="05000000000000000000" pitchFamily="2" charset="2"/>
              <a:buChar char="q"/>
            </a:pPr>
            <a:r>
              <a:rPr lang="it-IT" b="1" dirty="0" smtClean="0"/>
              <a:t>prega </a:t>
            </a:r>
            <a:r>
              <a:rPr lang="it-IT" b="1" dirty="0"/>
              <a:t>il «Padrone della messe, che mandi operai nella sua messe» (</a:t>
            </a:r>
            <a:r>
              <a:rPr lang="it-IT" b="1" i="1" dirty="0"/>
              <a:t>Mt</a:t>
            </a:r>
            <a:r>
              <a:rPr lang="it-IT" b="1" dirty="0"/>
              <a:t> 9, 37-38</a:t>
            </a:r>
            <a:r>
              <a:rPr lang="it-IT" b="1" dirty="0" smtClean="0"/>
              <a:t>).</a:t>
            </a:r>
            <a:endParaRPr lang="it-IT" b="1" dirty="0"/>
          </a:p>
        </p:txBody>
      </p:sp>
    </p:spTree>
    <p:extLst>
      <p:ext uri="{BB962C8B-B14F-4D97-AF65-F5344CB8AC3E}">
        <p14:creationId xmlns:p14="http://schemas.microsoft.com/office/powerpoint/2010/main" val="773499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000588"/>
            <a:ext cx="9036496" cy="2862322"/>
          </a:xfrm>
          <a:prstGeom prst="rect">
            <a:avLst/>
          </a:prstGeom>
          <a:noFill/>
        </p:spPr>
        <p:txBody>
          <a:bodyPr wrap="square" rtlCol="0">
            <a:spAutoFit/>
          </a:bodyPr>
          <a:lstStyle/>
          <a:p>
            <a:pPr algn="just"/>
            <a:r>
              <a:rPr lang="it-IT" b="1" dirty="0"/>
              <a:t>Il beato Paolo Manna è convinto che «Bisogna spiritualizzare la propaganda… </a:t>
            </a:r>
            <a:r>
              <a:rPr lang="it-IT" b="1" dirty="0" smtClean="0"/>
              <a:t>«La </a:t>
            </a:r>
            <a:r>
              <a:rPr lang="it-IT" b="1" dirty="0"/>
              <a:t>missione è opera di fede e di grazia dello Spirito Santo, è la Pentecoste che si perpetua attraverso i tempi... </a:t>
            </a:r>
            <a:r>
              <a:rPr lang="it-IT" b="1" dirty="0" smtClean="0"/>
              <a:t>L'Unione </a:t>
            </a:r>
            <a:r>
              <a:rPr lang="it-IT" b="1" dirty="0"/>
              <a:t>missionaria deve essere vivificata dallo stesso Spirito. Solo animata da Esso deve operare e produrre frutti di salute e di vita. Guai se nell'Unione missionaria si insinua lo spirito umano... Le missioni fanno appello al cuore dei fedeli e li spronano a pregare ed a sacrificarsi per esse, solo se sono presentate quale cosa del tutto divina... Nella nostra predicazione facciamo parlare l'amore che ha avuto Dio per il mondo, facciamo parlare il Sangue che Gesù Cristo ha sparso per le anime, facciamo parlare la miserevole condizione </a:t>
            </a:r>
            <a:r>
              <a:rPr lang="it-IT" b="1" dirty="0" smtClean="0"/>
              <a:t>di chi non conosce Cristo... </a:t>
            </a:r>
            <a:r>
              <a:rPr lang="it-IT" b="1" dirty="0"/>
              <a:t>sono le voci che il nostro popolo comprende meglio di ogni altro parlare...».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386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6399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63888" y="13149"/>
            <a:ext cx="5580112" cy="6940361"/>
          </a:xfrm>
          <a:prstGeom prst="rect">
            <a:avLst/>
          </a:prstGeom>
          <a:noFill/>
        </p:spPr>
        <p:txBody>
          <a:bodyPr wrap="square" rtlCol="0">
            <a:spAutoFit/>
          </a:bodyPr>
          <a:lstStyle/>
          <a:p>
            <a:r>
              <a:rPr lang="it-IT" sz="1700" dirty="0" smtClean="0"/>
              <a:t>Il </a:t>
            </a:r>
            <a:r>
              <a:rPr lang="it-IT" sz="1700" dirty="0"/>
              <a:t>testo di Manna oggi più provocatorio è un lungo studio del dicembre 1934 che la rivista "Il Pensiero missionario" </a:t>
            </a:r>
            <a:r>
              <a:rPr lang="it-IT" sz="1700" dirty="0" smtClean="0"/>
              <a:t>pubblica </a:t>
            </a:r>
            <a:r>
              <a:rPr lang="it-IT" sz="1700" dirty="0"/>
              <a:t>con una nota della direzione che ne prende le distanze, lasciando all'autore la responsabilità di quanto afferma. </a:t>
            </a:r>
            <a:endParaRPr lang="it-IT" sz="1700" dirty="0" smtClean="0"/>
          </a:p>
          <a:p>
            <a:r>
              <a:rPr lang="it-IT" sz="1700" dirty="0" smtClean="0"/>
              <a:t>Testo </a:t>
            </a:r>
            <a:r>
              <a:rPr lang="it-IT" sz="1700" dirty="0"/>
              <a:t>ancora attuale. </a:t>
            </a:r>
            <a:endParaRPr lang="it-IT" sz="1700" dirty="0" smtClean="0"/>
          </a:p>
          <a:p>
            <a:endParaRPr lang="it-IT" sz="100" b="1" dirty="0" smtClean="0"/>
          </a:p>
          <a:p>
            <a:r>
              <a:rPr lang="it-IT" sz="1900" b="1" dirty="0" smtClean="0"/>
              <a:t>L'Unione </a:t>
            </a:r>
            <a:r>
              <a:rPr lang="it-IT" sz="1900" b="1" dirty="0"/>
              <a:t>non ha mantenuto il suo carattere originale di associazione altamente spirituale e apostolicamente educativa, quale deve essere secondo l'ispirazione che ne diede il Signore. Secondo questo criterio, era il clero che avrebbe dovuto imbeversi di cultura e di amore missionario per poi trasfonderli nel popolo. L'Unione missionaria si propose per prima cosa l'educazione missionaria del clero, al fine di accendere in tutto il popolo cristiano una grande fiamma di apostolico zelo per la conversione del mondo. Questa grande missione dell'Unione missionaria, dobbiamo confessarlo, non è stata ancora compresa nella sua piena portata. Troppi sacerdoti hanno accettato l'Unione come una qualsiasi pia associazione, </a:t>
            </a:r>
            <a:r>
              <a:rPr lang="it-IT" sz="1900" b="1" dirty="0" smtClean="0"/>
              <a:t>perché ricca </a:t>
            </a:r>
            <a:r>
              <a:rPr lang="it-IT" sz="1900" b="1" dirty="0"/>
              <a:t>di particolari privilegi, alla quale, oggi che tanto si parla di missioni, un prete non potrebbe decentemente sottrarsi</a:t>
            </a:r>
            <a:r>
              <a:rPr lang="it-IT" sz="1900" b="1" dirty="0" smtClean="0"/>
              <a:t>...</a:t>
            </a:r>
            <a:endParaRPr lang="it-IT" sz="19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665" r="14621"/>
          <a:stretch/>
        </p:blipFill>
        <p:spPr bwMode="auto">
          <a:xfrm>
            <a:off x="-36512" y="0"/>
            <a:ext cx="3502523" cy="688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87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rbaniana.press/immagini/1/308_244.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60280"/>
          <a:stretch/>
        </p:blipFill>
        <p:spPr bwMode="auto">
          <a:xfrm>
            <a:off x="0" y="-18047"/>
            <a:ext cx="1930400" cy="687604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2195736" y="116632"/>
            <a:ext cx="6768752" cy="6740307"/>
          </a:xfrm>
          <a:prstGeom prst="rect">
            <a:avLst/>
          </a:prstGeom>
          <a:noFill/>
        </p:spPr>
        <p:txBody>
          <a:bodyPr wrap="square" rtlCol="0">
            <a:spAutoFit/>
          </a:bodyPr>
          <a:lstStyle/>
          <a:p>
            <a:r>
              <a:rPr lang="it-IT" sz="3600" b="1" dirty="0" smtClean="0">
                <a:solidFill>
                  <a:srgbClr val="FF0000"/>
                </a:solidFill>
              </a:rPr>
              <a:t>«Le </a:t>
            </a:r>
            <a:r>
              <a:rPr lang="it-IT" sz="3600" b="1" dirty="0">
                <a:solidFill>
                  <a:srgbClr val="FF0000"/>
                </a:solidFill>
              </a:rPr>
              <a:t>Pontificie Opere Missionarie, poste al diretto servizio dell’umile vicario di Cristo, hanno l’onore, la responsabilità e il dovere di sostenere quella missione </a:t>
            </a:r>
            <a:r>
              <a:rPr lang="it-IT" sz="3600" b="1" dirty="0" smtClean="0">
                <a:solidFill>
                  <a:srgbClr val="FF0000"/>
                </a:solidFill>
              </a:rPr>
              <a:t>di annunciare il vangelo </a:t>
            </a:r>
            <a:r>
              <a:rPr lang="it-IT" sz="3600" b="1" dirty="0">
                <a:solidFill>
                  <a:srgbClr val="FF0000"/>
                </a:solidFill>
              </a:rPr>
              <a:t>e di somministrarle gli aiuti </a:t>
            </a:r>
            <a:r>
              <a:rPr lang="it-IT" sz="3600" b="1" dirty="0" smtClean="0">
                <a:solidFill>
                  <a:srgbClr val="FF0000"/>
                </a:solidFill>
              </a:rPr>
              <a:t>necessari.»</a:t>
            </a:r>
            <a:r>
              <a:rPr lang="it-IT" sz="3600" b="1" dirty="0"/>
              <a:t> </a:t>
            </a:r>
            <a:r>
              <a:rPr lang="it-IT" b="1" dirty="0" smtClean="0"/>
              <a:t>(</a:t>
            </a:r>
            <a:r>
              <a:rPr lang="it-IT" b="1" dirty="0"/>
              <a:t>Paolo VI, 13 maggio </a:t>
            </a:r>
            <a:r>
              <a:rPr lang="it-IT" b="1" dirty="0" smtClean="0"/>
              <a:t>1966).</a:t>
            </a:r>
          </a:p>
          <a:p>
            <a:endParaRPr lang="it-IT" sz="1600" b="1" dirty="0" smtClean="0">
              <a:solidFill>
                <a:srgbClr val="0070C0"/>
              </a:solidFill>
            </a:endParaRPr>
          </a:p>
          <a:p>
            <a:pPr algn="r"/>
            <a:r>
              <a:rPr lang="it-IT" sz="3600" b="1" dirty="0" smtClean="0">
                <a:solidFill>
                  <a:srgbClr val="005392"/>
                </a:solidFill>
              </a:rPr>
              <a:t>«Quel </a:t>
            </a:r>
            <a:r>
              <a:rPr lang="it-IT" sz="3600" b="1" dirty="0">
                <a:solidFill>
                  <a:srgbClr val="005392"/>
                </a:solidFill>
              </a:rPr>
              <a:t>compito </a:t>
            </a:r>
            <a:r>
              <a:rPr lang="it-IT" sz="3600" b="1" dirty="0" smtClean="0">
                <a:solidFill>
                  <a:srgbClr val="005392"/>
                </a:solidFill>
              </a:rPr>
              <a:t>e quel dovere spetta in particolar modo all’Unione Missionaria del Clero.»</a:t>
            </a:r>
            <a:endParaRPr lang="it-IT" sz="3600" b="1" dirty="0">
              <a:solidFill>
                <a:srgbClr val="005392"/>
              </a:solidFill>
            </a:endParaRPr>
          </a:p>
          <a:p>
            <a:pPr algn="r"/>
            <a:r>
              <a:rPr lang="it-IT" b="1" dirty="0"/>
              <a:t>(Paolo VI, 5</a:t>
            </a:r>
            <a:r>
              <a:rPr lang="it-IT" b="1" dirty="0" smtClean="0"/>
              <a:t> settembre 1966).</a:t>
            </a:r>
            <a:endParaRPr lang="it-IT" b="1" dirty="0"/>
          </a:p>
        </p:txBody>
      </p:sp>
    </p:spTree>
    <p:extLst>
      <p:ext uri="{BB962C8B-B14F-4D97-AF65-F5344CB8AC3E}">
        <p14:creationId xmlns:p14="http://schemas.microsoft.com/office/powerpoint/2010/main" val="2245276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96" y="5760"/>
            <a:ext cx="9140704" cy="1938992"/>
          </a:xfrm>
          <a:prstGeom prst="rect">
            <a:avLst/>
          </a:prstGeom>
          <a:noFill/>
        </p:spPr>
        <p:txBody>
          <a:bodyPr wrap="square" rtlCol="0">
            <a:spAutoFit/>
          </a:bodyPr>
          <a:lstStyle/>
          <a:p>
            <a:r>
              <a:rPr lang="it-IT" sz="2000" b="1" dirty="0"/>
              <a:t>Manna concepiva l'Unione come associazione "altamente spirituale e apostolicamente educativa", ma si rendeva conto che era diventata "una qualsiasi pia associazione" con scarsa incidenza nella vita dei sacerdoti; e soprattutto che l'Unione aveva assunto, in concreto, lo scopo prioritario di potenziare la raccolta di offerte per le missioni. Il beato reagisce in termini forti, descrivendo la situazione in cui si trova il cristianesimo: milioni e milioni di uomini ancora non conoscono </a:t>
            </a:r>
            <a:r>
              <a:rPr lang="it-IT" sz="2000" b="1" dirty="0" smtClean="0"/>
              <a:t>Cristo</a:t>
            </a:r>
            <a:endParaRPr lang="it-IT" sz="2000" b="1" dirty="0"/>
          </a:p>
        </p:txBody>
      </p:sp>
      <p:pic>
        <p:nvPicPr>
          <p:cNvPr id="1030" name="Picture 6" descr="http://www.asianews.it/files/img/CINA_-_Battesim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77" y="1988840"/>
            <a:ext cx="7064924" cy="48691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5496" y="1852691"/>
            <a:ext cx="1944216" cy="5016758"/>
          </a:xfrm>
          <a:prstGeom prst="rect">
            <a:avLst/>
          </a:prstGeom>
          <a:noFill/>
        </p:spPr>
        <p:txBody>
          <a:bodyPr wrap="square" rtlCol="0">
            <a:spAutoFit/>
          </a:bodyPr>
          <a:lstStyle/>
          <a:p>
            <a:r>
              <a:rPr lang="it-IT" sz="2000" b="1" dirty="0"/>
              <a:t>e la Chiesa non si muove; anzi, la fede diminuisce perché la Chiesa, e soprattutto i</a:t>
            </a:r>
          </a:p>
          <a:p>
            <a:r>
              <a:rPr lang="it-IT" sz="2000" b="1" dirty="0" smtClean="0"/>
              <a:t>sacerdoti</a:t>
            </a:r>
            <a:r>
              <a:rPr lang="it-IT" sz="2000" b="1" dirty="0"/>
              <a:t>, non sono animati da spirito missionario verso i non cristiani e i non credenti in paesi già evangelizzati.</a:t>
            </a:r>
            <a:endParaRPr lang="it-IT" sz="2000" dirty="0"/>
          </a:p>
        </p:txBody>
      </p:sp>
    </p:spTree>
    <p:extLst>
      <p:ext uri="{BB962C8B-B14F-4D97-AF65-F5344CB8AC3E}">
        <p14:creationId xmlns:p14="http://schemas.microsoft.com/office/powerpoint/2010/main" val="3847774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6369" y="188640"/>
            <a:ext cx="8640960" cy="1938992"/>
          </a:xfrm>
          <a:prstGeom prst="rect">
            <a:avLst/>
          </a:prstGeom>
          <a:noFill/>
        </p:spPr>
        <p:txBody>
          <a:bodyPr wrap="square" rtlCol="0">
            <a:spAutoFit/>
          </a:bodyPr>
          <a:lstStyle/>
          <a:p>
            <a:r>
              <a:rPr lang="it-IT" sz="2000" b="1" dirty="0"/>
              <a:t>La soluzione del problema, afferma Manna, sta nel clero: se i preti sono missionari, il popolo cristiano lo sarà egualmente; se i preti non vivono la passione di portare Cristo a tutti gli uomini, anche il mondo cristiano non potrà fare miracoli. </a:t>
            </a:r>
          </a:p>
          <a:p>
            <a:r>
              <a:rPr lang="it-IT" sz="2000" b="1" dirty="0" smtClean="0"/>
              <a:t>Il tono è il suo, appassionato, un po' eccessivo nelle affermazioni, ma sincero, diretto, esprime con forza quel che vuol dire.</a:t>
            </a:r>
          </a:p>
        </p:txBody>
      </p:sp>
      <p:pic>
        <p:nvPicPr>
          <p:cNvPr id="4098" name="Picture 2" descr="C:\Users\biondi\Pictures\_88967896_8896789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336"/>
          <a:stretch/>
        </p:blipFill>
        <p:spPr bwMode="auto">
          <a:xfrm>
            <a:off x="9698" y="2199640"/>
            <a:ext cx="9134302" cy="465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87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760"/>
            <a:ext cx="9144000" cy="1631216"/>
          </a:xfrm>
          <a:prstGeom prst="rect">
            <a:avLst/>
          </a:prstGeom>
          <a:noFill/>
        </p:spPr>
        <p:txBody>
          <a:bodyPr wrap="square" rtlCol="0">
            <a:spAutoFit/>
          </a:bodyPr>
          <a:lstStyle/>
          <a:p>
            <a:r>
              <a:rPr lang="it-IT" sz="2000" b="1" dirty="0"/>
              <a:t>Si possono contestare alcune affermazioni di padre </a:t>
            </a:r>
            <a:r>
              <a:rPr lang="it-IT" sz="2000" b="1" dirty="0" smtClean="0"/>
              <a:t>Paolo Manna, </a:t>
            </a:r>
            <a:r>
              <a:rPr lang="it-IT" sz="2000" b="1" dirty="0"/>
              <a:t>ma l'Unione missionaria del clero è nata sulla base di questa convinzione: la cooperazione dei fedeli alla missione della Chiesa è in rapporto alla fede e alla passione missionaria dei preti. Un clero appassionato della missione universale della Chiesa è la soluzione alla crisi di fede nei nostri stessi paesi cristiani. </a:t>
            </a:r>
            <a:endParaRPr lang="it-IT" sz="2000" b="1" dirty="0" smtClean="0"/>
          </a:p>
        </p:txBody>
      </p:sp>
      <p:sp>
        <p:nvSpPr>
          <p:cNvPr id="3" name="Rettangolo 2"/>
          <p:cNvSpPr/>
          <p:nvPr/>
        </p:nvSpPr>
        <p:spPr>
          <a:xfrm>
            <a:off x="6125941" y="1412776"/>
            <a:ext cx="3044224" cy="4093428"/>
          </a:xfrm>
          <a:prstGeom prst="rect">
            <a:avLst/>
          </a:prstGeom>
        </p:spPr>
        <p:txBody>
          <a:bodyPr wrap="square">
            <a:spAutoFit/>
          </a:bodyPr>
          <a:lstStyle/>
          <a:p>
            <a:r>
              <a:rPr lang="it-IT" sz="2000" b="1" dirty="0"/>
              <a:t>Manna è convinto, </a:t>
            </a:r>
            <a:endParaRPr lang="it-IT" sz="2000" b="1" dirty="0" smtClean="0"/>
          </a:p>
          <a:p>
            <a:r>
              <a:rPr lang="it-IT" sz="2000" b="1" dirty="0" smtClean="0"/>
              <a:t>e </a:t>
            </a:r>
            <a:r>
              <a:rPr lang="it-IT" sz="2000" b="1" dirty="0"/>
              <a:t>grida con forza:</a:t>
            </a:r>
          </a:p>
          <a:p>
            <a:r>
              <a:rPr lang="it-IT" sz="2000" b="1" i="1" dirty="0" smtClean="0"/>
              <a:t>«Una </a:t>
            </a:r>
            <a:r>
              <a:rPr lang="it-IT" sz="2000" b="1" i="1" dirty="0"/>
              <a:t>diocesi, una parrocchia in cui si coltivino nelle anime queste divine idealità, non perderà mai la fede e avrà l'intelligenza di ogni opera buona... Spirito missionario in una parrocchia vuol dire spirito cattolico... Teniamo come assioma indiscutibile </a:t>
            </a:r>
            <a:r>
              <a:rPr lang="it-IT" sz="2000" b="1" dirty="0" smtClean="0"/>
              <a:t>-</a:t>
            </a:r>
            <a:endParaRPr lang="it-IT" sz="2000" b="1" dirty="0"/>
          </a:p>
        </p:txBody>
      </p:sp>
      <p:sp>
        <p:nvSpPr>
          <p:cNvPr id="4" name="Rettangolo 3"/>
          <p:cNvSpPr/>
          <p:nvPr/>
        </p:nvSpPr>
        <p:spPr>
          <a:xfrm>
            <a:off x="0" y="5441254"/>
            <a:ext cx="9144566" cy="1323439"/>
          </a:xfrm>
          <a:prstGeom prst="rect">
            <a:avLst/>
          </a:prstGeom>
        </p:spPr>
        <p:txBody>
          <a:bodyPr wrap="square">
            <a:spAutoFit/>
          </a:bodyPr>
          <a:lstStyle/>
          <a:p>
            <a:r>
              <a:rPr lang="it-IT" sz="2000" b="1" i="1" dirty="0"/>
              <a:t>suffragato dalla prova dei fatti - che tutto quanto si fa per le missioni, prima di arrecar bene agli infedeli, cade in benedizioni sulle nostre cristianità; mentre al contrario, una fede che non si propaga, o è morta o è destinata a morire... </a:t>
            </a:r>
            <a:endParaRPr lang="it-IT" sz="2000" b="1" i="1" dirty="0" smtClean="0"/>
          </a:p>
          <a:p>
            <a:r>
              <a:rPr lang="it-IT" sz="2000" b="1" i="1" dirty="0" smtClean="0"/>
              <a:t>Il </a:t>
            </a:r>
            <a:r>
              <a:rPr lang="it-IT" sz="2000" b="1" i="1" dirty="0"/>
              <a:t>risveglio missionario in tutta la Chiesa è oggi più che mai </a:t>
            </a:r>
            <a:r>
              <a:rPr lang="it-IT" sz="2000" b="1" i="1" dirty="0" smtClean="0"/>
              <a:t>urgente». </a:t>
            </a:r>
            <a:endParaRPr lang="it-IT" sz="2000" b="1" i="1" dirty="0"/>
          </a:p>
        </p:txBody>
      </p:sp>
      <p:pic>
        <p:nvPicPr>
          <p:cNvPr id="2050" name="Picture 2" descr="http://ncronline.org/sites/default/files/styles/article_slideshow/public/stories/images/Seoul.jpg?itok=1qBGJGlv">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9" y="1844824"/>
            <a:ext cx="585658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55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2267744" cy="68480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spcBef>
                <a:spcPts val="1800"/>
              </a:spcBef>
            </a:pPr>
            <a:endParaRPr lang="it-IT" sz="900" b="1" dirty="0" smtClean="0">
              <a:solidFill>
                <a:srgbClr val="FF0000"/>
              </a:solidFill>
            </a:endParaRPr>
          </a:p>
          <a:p>
            <a:r>
              <a:rPr lang="it-IT" sz="2400" b="1" dirty="0" smtClean="0">
                <a:solidFill>
                  <a:srgbClr val="FF0000"/>
                </a:solidFill>
              </a:rPr>
              <a:t>«TUTTI </a:t>
            </a:r>
          </a:p>
          <a:p>
            <a:r>
              <a:rPr lang="it-IT" sz="2400" b="1" dirty="0" smtClean="0">
                <a:solidFill>
                  <a:srgbClr val="FF0000"/>
                </a:solidFill>
              </a:rPr>
              <a:t>I SACERDOTI SOLO </a:t>
            </a:r>
          </a:p>
          <a:p>
            <a:r>
              <a:rPr lang="it-IT" sz="2400" b="1" dirty="0" smtClean="0">
                <a:solidFill>
                  <a:srgbClr val="FF0000"/>
                </a:solidFill>
              </a:rPr>
              <a:t>IN FORZA DELLA </a:t>
            </a:r>
          </a:p>
          <a:p>
            <a:r>
              <a:rPr lang="it-IT" sz="2400" b="1" dirty="0" smtClean="0">
                <a:solidFill>
                  <a:srgbClr val="FF0000"/>
                </a:solidFill>
              </a:rPr>
              <a:t>LORO VOCAZIONE     </a:t>
            </a:r>
          </a:p>
          <a:p>
            <a:r>
              <a:rPr lang="it-IT" sz="2400" b="1" dirty="0" smtClean="0">
                <a:solidFill>
                  <a:srgbClr val="FF0000"/>
                </a:solidFill>
              </a:rPr>
              <a:t>E DEL </a:t>
            </a:r>
          </a:p>
          <a:p>
            <a:r>
              <a:rPr lang="it-IT" sz="2400" b="1" dirty="0" smtClean="0">
                <a:solidFill>
                  <a:srgbClr val="FF0000"/>
                </a:solidFill>
              </a:rPr>
              <a:t>LORO SACERDOZIO DEBBONO AVERE </a:t>
            </a:r>
          </a:p>
          <a:p>
            <a:r>
              <a:rPr lang="it-IT" sz="2400" b="1" dirty="0" smtClean="0">
                <a:solidFill>
                  <a:srgbClr val="FF0000"/>
                </a:solidFill>
              </a:rPr>
              <a:t>E SENTIRE ALMENO </a:t>
            </a:r>
          </a:p>
          <a:p>
            <a:r>
              <a:rPr lang="it-IT" sz="2400" b="1" dirty="0" smtClean="0">
                <a:solidFill>
                  <a:srgbClr val="FF0000"/>
                </a:solidFill>
              </a:rPr>
              <a:t>LA DISPOSIZIONE AD ESSERE MISSIONARI»</a:t>
            </a:r>
            <a:endParaRPr lang="it-IT" b="1" dirty="0">
              <a:solidFill>
                <a:srgbClr val="FF0000"/>
              </a:solidFill>
            </a:endParaRPr>
          </a:p>
        </p:txBody>
      </p:sp>
      <p:sp>
        <p:nvSpPr>
          <p:cNvPr id="4" name="CasellaDiTesto 3"/>
          <p:cNvSpPr txBox="1"/>
          <p:nvPr/>
        </p:nvSpPr>
        <p:spPr>
          <a:xfrm>
            <a:off x="6588224" y="-11228"/>
            <a:ext cx="2592288" cy="6863417"/>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2000" b="1" dirty="0" smtClean="0">
                <a:solidFill>
                  <a:schemeClr val="bg1"/>
                </a:solidFill>
              </a:rPr>
              <a:t>«Pregate sinceramente, </a:t>
            </a:r>
          </a:p>
          <a:p>
            <a:pPr algn="r"/>
            <a:r>
              <a:rPr lang="it-IT" sz="2000" b="1" dirty="0" smtClean="0">
                <a:solidFill>
                  <a:schemeClr val="bg1"/>
                </a:solidFill>
              </a:rPr>
              <a:t>e desiderate </a:t>
            </a:r>
          </a:p>
          <a:p>
            <a:pPr algn="r"/>
            <a:r>
              <a:rPr lang="it-IT" sz="2000" b="1" dirty="0" smtClean="0">
                <a:solidFill>
                  <a:schemeClr val="bg1"/>
                </a:solidFill>
              </a:rPr>
              <a:t>di potervi dare a Dio senza alcuna riserva; desiderate di darvi tutto per </a:t>
            </a:r>
          </a:p>
          <a:p>
            <a:pPr algn="r"/>
            <a:r>
              <a:rPr lang="it-IT" sz="2000" b="1" dirty="0" smtClean="0">
                <a:solidFill>
                  <a:schemeClr val="bg1"/>
                </a:solidFill>
              </a:rPr>
              <a:t>il Tutto.</a:t>
            </a:r>
          </a:p>
          <a:p>
            <a:pPr algn="r"/>
            <a:r>
              <a:rPr lang="it-IT" sz="2000" b="1" dirty="0" smtClean="0">
                <a:solidFill>
                  <a:schemeClr val="bg1"/>
                </a:solidFill>
              </a:rPr>
              <a:t>Trattate bene l’Amore, e per quanto vi è dato di essere generoso con Chi vi vuol fare </a:t>
            </a:r>
          </a:p>
          <a:p>
            <a:pPr algn="r"/>
            <a:r>
              <a:rPr lang="it-IT" sz="2000" b="1" dirty="0" smtClean="0">
                <a:solidFill>
                  <a:schemeClr val="bg1"/>
                </a:solidFill>
              </a:rPr>
              <a:t>il sommo dei benefici! Oh! Se si intendesse che grande cosa è l’essere Missionario </a:t>
            </a:r>
          </a:p>
          <a:p>
            <a:pPr algn="r"/>
            <a:r>
              <a:rPr lang="it-IT" sz="2000" b="1" dirty="0" smtClean="0">
                <a:solidFill>
                  <a:schemeClr val="bg1"/>
                </a:solidFill>
              </a:rPr>
              <a:t>di Gesù Cristo! </a:t>
            </a:r>
          </a:p>
          <a:p>
            <a:pPr algn="r"/>
            <a:r>
              <a:rPr lang="it-IT" sz="2000" b="1" dirty="0" smtClean="0">
                <a:solidFill>
                  <a:schemeClr val="bg1"/>
                </a:solidFill>
              </a:rPr>
              <a:t>Si dovrebbe andare pazzi di gioia </a:t>
            </a:r>
          </a:p>
          <a:p>
            <a:pPr algn="r"/>
            <a:r>
              <a:rPr lang="it-IT" sz="2000" b="1" dirty="0" smtClean="0">
                <a:solidFill>
                  <a:schemeClr val="bg1"/>
                </a:solidFill>
              </a:rPr>
              <a:t>al pensiero di poter meritare tanta fortuna».</a:t>
            </a:r>
            <a:endParaRPr lang="it-IT" sz="2000" b="1" dirty="0">
              <a:solidFill>
                <a:schemeClr val="bg1"/>
              </a:solidFill>
            </a:endParaRPr>
          </a:p>
        </p:txBody>
      </p:sp>
      <p:pic>
        <p:nvPicPr>
          <p:cNvPr id="1026" name="Picture 2" descr="C:\Users\biondi\Pictures\Immagine.png"/>
          <p:cNvPicPr>
            <a:picLocks noChangeAspect="1" noChangeArrowheads="1"/>
          </p:cNvPicPr>
          <p:nvPr/>
        </p:nvPicPr>
        <p:blipFill rotWithShape="1">
          <a:blip r:embed="rId3">
            <a:extLst>
              <a:ext uri="{28A0092B-C50C-407E-A947-70E740481C1C}">
                <a14:useLocalDpi xmlns:a14="http://schemas.microsoft.com/office/drawing/2010/main" val="0"/>
              </a:ext>
            </a:extLst>
          </a:blip>
          <a:srcRect r="38824"/>
          <a:stretch/>
        </p:blipFill>
        <p:spPr bwMode="auto">
          <a:xfrm>
            <a:off x="2104710" y="-22742"/>
            <a:ext cx="4475181" cy="688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61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6632"/>
            <a:ext cx="8784976" cy="646331"/>
          </a:xfrm>
          <a:prstGeom prst="rect">
            <a:avLst/>
          </a:prstGeom>
          <a:noFill/>
        </p:spPr>
        <p:txBody>
          <a:bodyPr wrap="square" rtlCol="0">
            <a:spAutoFit/>
          </a:bodyPr>
          <a:lstStyle/>
          <a:p>
            <a:r>
              <a:rPr lang="it-IT" sz="3600" b="1" dirty="0" smtClean="0">
                <a:solidFill>
                  <a:srgbClr val="FF0000"/>
                </a:solidFill>
              </a:rPr>
              <a:t>LA STORIA DI UNA PASSIONE CHE CONTINUA</a:t>
            </a:r>
            <a:endParaRPr lang="it-IT" sz="3600" b="1" dirty="0">
              <a:solidFill>
                <a:srgbClr val="FF0000"/>
              </a:solidFill>
            </a:endParaRPr>
          </a:p>
        </p:txBody>
      </p:sp>
      <p:pic>
        <p:nvPicPr>
          <p:cNvPr id="2050" name="Picture 2" descr="http://www.avvenire.it/Mondo/PublishingImages/ImmaginiArticolo/suoreYemen_300.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82" b="5514"/>
          <a:stretch/>
        </p:blipFill>
        <p:spPr bwMode="auto">
          <a:xfrm>
            <a:off x="-10937" y="4221088"/>
            <a:ext cx="4798961" cy="264245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788024" y="4300061"/>
            <a:ext cx="4355976" cy="2554545"/>
          </a:xfrm>
          <a:prstGeom prst="rect">
            <a:avLst/>
          </a:prstGeom>
          <a:noFill/>
        </p:spPr>
        <p:txBody>
          <a:bodyPr wrap="square" rtlCol="0">
            <a:spAutoFit/>
          </a:bodyPr>
          <a:lstStyle/>
          <a:p>
            <a:r>
              <a:rPr lang="it-IT" sz="1600" b="1" dirty="0" smtClean="0"/>
              <a:t>4 </a:t>
            </a:r>
            <a:r>
              <a:rPr lang="it-IT" sz="1600" b="1" dirty="0"/>
              <a:t>marzo 2016. </a:t>
            </a:r>
            <a:endParaRPr lang="it-IT" sz="1600" b="1" dirty="0" smtClean="0"/>
          </a:p>
          <a:p>
            <a:r>
              <a:rPr lang="it-IT" sz="1600" b="1" dirty="0" smtClean="0"/>
              <a:t>Le suore </a:t>
            </a:r>
            <a:r>
              <a:rPr lang="it-IT" sz="1600" b="1" dirty="0" err="1" smtClean="0"/>
              <a:t>Anselm</a:t>
            </a:r>
            <a:r>
              <a:rPr lang="it-IT" sz="1600" b="1" dirty="0" smtClean="0"/>
              <a:t>, Reginette, Judith, </a:t>
            </a:r>
            <a:r>
              <a:rPr lang="it-IT" sz="1600" b="1" dirty="0" err="1" smtClean="0"/>
              <a:t>Marguerite</a:t>
            </a:r>
            <a:r>
              <a:rPr lang="it-IT" sz="1600" b="1" dirty="0" smtClean="0"/>
              <a:t>, massacrate </a:t>
            </a:r>
            <a:r>
              <a:rPr lang="it-IT" sz="1600" b="1" dirty="0"/>
              <a:t>ad </a:t>
            </a:r>
            <a:r>
              <a:rPr lang="it-IT" sz="1600" b="1" dirty="0" smtClean="0"/>
              <a:t>Aden insieme a 11 collaboratori, </a:t>
            </a:r>
            <a:r>
              <a:rPr lang="it-IT" sz="1600" b="1" dirty="0"/>
              <a:t>in </a:t>
            </a:r>
            <a:r>
              <a:rPr lang="it-IT" sz="1600" b="1" dirty="0" smtClean="0"/>
              <a:t>Yemen. Erano là per assistere</a:t>
            </a:r>
            <a:r>
              <a:rPr lang="it-IT" sz="1600" b="1" dirty="0"/>
              <a:t>, come Missionarie della Carità, l’umanità ferita e scartata. Là </a:t>
            </a:r>
            <a:r>
              <a:rPr lang="it-IT" sz="1600" b="1" dirty="0" smtClean="0"/>
              <a:t>sono </a:t>
            </a:r>
            <a:r>
              <a:rPr lang="it-IT" sz="1600" b="1" dirty="0"/>
              <a:t>restare, nonostante le ripetute minacce e la guerra civile, per non abbandonare i “loro” malati, quasi tutti di religione musulmana. </a:t>
            </a:r>
            <a:r>
              <a:rPr lang="it-IT" sz="1600" b="1" dirty="0" smtClean="0"/>
              <a:t>Di padre Thomas </a:t>
            </a:r>
            <a:r>
              <a:rPr lang="it-IT" sz="1600" b="1" dirty="0" err="1" smtClean="0"/>
              <a:t>Uzhunnalil</a:t>
            </a:r>
            <a:r>
              <a:rPr lang="it-IT" sz="1600" b="1" dirty="0" smtClean="0"/>
              <a:t> rapito quel giorno non si hanno notizie. </a:t>
            </a:r>
            <a:endParaRPr lang="it-IT" sz="1600" b="1" dirty="0"/>
          </a:p>
        </p:txBody>
      </p:sp>
      <p:pic>
        <p:nvPicPr>
          <p:cNvPr id="2052" name="Picture 4" descr="http://www.lastampa.it/rf/image_lowres/Pub/p3/2016/03/21/HomePage/Foto/RitagliWeb/machozi-knhC-U1070690241959NzH-1024x576@LaStamp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087362"/>
            <a:ext cx="5562600" cy="313372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9512" y="927879"/>
            <a:ext cx="3401888" cy="3293209"/>
          </a:xfrm>
          <a:prstGeom prst="rect">
            <a:avLst/>
          </a:prstGeom>
          <a:noFill/>
        </p:spPr>
        <p:txBody>
          <a:bodyPr wrap="square" rtlCol="0">
            <a:spAutoFit/>
          </a:bodyPr>
          <a:lstStyle/>
          <a:p>
            <a:r>
              <a:rPr lang="it-IT" sz="2800" b="1" dirty="0"/>
              <a:t>Vincent </a:t>
            </a:r>
            <a:r>
              <a:rPr lang="it-IT" sz="2800" b="1" dirty="0" err="1"/>
              <a:t>Machozi</a:t>
            </a:r>
            <a:r>
              <a:rPr lang="it-IT" sz="2800" b="1" dirty="0"/>
              <a:t>, </a:t>
            </a:r>
            <a:endParaRPr lang="it-IT" sz="2800" b="1" dirty="0" smtClean="0"/>
          </a:p>
          <a:p>
            <a:r>
              <a:rPr lang="it-IT" b="1" dirty="0" smtClean="0"/>
              <a:t>prete </a:t>
            </a:r>
            <a:r>
              <a:rPr lang="it-IT" b="1" dirty="0"/>
              <a:t>assunzionista di </a:t>
            </a:r>
            <a:r>
              <a:rPr lang="it-IT" b="1" dirty="0" err="1"/>
              <a:t>Bunyuka</a:t>
            </a:r>
            <a:r>
              <a:rPr lang="it-IT" b="1" dirty="0"/>
              <a:t> nel territorio di </a:t>
            </a:r>
            <a:r>
              <a:rPr lang="it-IT" b="1" dirty="0" smtClean="0"/>
              <a:t>Beni, Repubblica Democratica del Congo, per il suo impegno in difesa del suo popolo, </a:t>
            </a:r>
            <a:r>
              <a:rPr lang="it-IT" b="1" dirty="0"/>
              <a:t>è stato ucciso da un gruppo di uomini armati che hanno fatto irruzione nel convento dove </a:t>
            </a:r>
            <a:r>
              <a:rPr lang="it-IT" b="1" dirty="0" smtClean="0"/>
              <a:t>risiedeva.</a:t>
            </a:r>
          </a:p>
          <a:p>
            <a:endParaRPr lang="it-IT" dirty="0" smtClean="0"/>
          </a:p>
          <a:p>
            <a:r>
              <a:rPr lang="it-IT" dirty="0" smtClean="0"/>
              <a:t>20 Marzo 2016</a:t>
            </a:r>
            <a:endParaRPr lang="it-IT" dirty="0"/>
          </a:p>
        </p:txBody>
      </p:sp>
    </p:spTree>
    <p:extLst>
      <p:ext uri="{BB962C8B-B14F-4D97-AF65-F5344CB8AC3E}">
        <p14:creationId xmlns:p14="http://schemas.microsoft.com/office/powerpoint/2010/main" val="2267213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Foto_viaggi_Don_Gianni\Papua Nuova Guinea 2011\Papua Annechini\0133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58" r="8688"/>
          <a:stretch/>
        </p:blipFill>
        <p:spPr bwMode="auto">
          <a:xfrm>
            <a:off x="0" y="0"/>
            <a:ext cx="9144000" cy="693657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1629" y="6526505"/>
            <a:ext cx="9144000" cy="430887"/>
          </a:xfrm>
          <a:prstGeom prst="rect">
            <a:avLst/>
          </a:prstGeom>
          <a:solidFill>
            <a:srgbClr val="FFFF00"/>
          </a:solidFill>
        </p:spPr>
        <p:txBody>
          <a:bodyPr wrap="square" rtlCol="0">
            <a:spAutoFit/>
          </a:bodyPr>
          <a:lstStyle/>
          <a:p>
            <a:pPr algn="ctr"/>
            <a:r>
              <a:rPr lang="it-IT" sz="2200" b="1" dirty="0" smtClean="0">
                <a:latin typeface="Berlin Sans FB" panose="020E0602020502020306" pitchFamily="34" charset="0"/>
              </a:rPr>
              <a:t>OGGI  A TE  </a:t>
            </a:r>
            <a:r>
              <a:rPr lang="it-IT" sz="2200" b="1" dirty="0">
                <a:latin typeface="Berlin Sans FB" panose="020E0602020502020306" pitchFamily="34" charset="0"/>
                <a:cs typeface="Times New Roman"/>
              </a:rPr>
              <a:t>È</a:t>
            </a:r>
            <a:r>
              <a:rPr lang="it-IT" sz="2200" b="1" dirty="0" smtClean="0">
                <a:latin typeface="Berlin Sans FB" panose="020E0602020502020306" pitchFamily="34" charset="0"/>
              </a:rPr>
              <a:t> CONSEGNATO IL TESTIMONE  DELLA  MISSIONE</a:t>
            </a:r>
            <a:endParaRPr lang="it-IT" sz="2200" b="1" dirty="0">
              <a:latin typeface="Berlin Sans FB" panose="020E0602020502020306" pitchFamily="34" charset="0"/>
            </a:endParaRPr>
          </a:p>
        </p:txBody>
      </p:sp>
    </p:spTree>
    <p:extLst>
      <p:ext uri="{BB962C8B-B14F-4D97-AF65-F5344CB8AC3E}">
        <p14:creationId xmlns:p14="http://schemas.microsoft.com/office/powerpoint/2010/main" val="171389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2539" y="128859"/>
            <a:ext cx="8712968" cy="6678751"/>
          </a:xfrm>
          <a:prstGeom prst="rect">
            <a:avLst/>
          </a:prstGeom>
          <a:noFill/>
        </p:spPr>
        <p:txBody>
          <a:bodyPr wrap="square" rtlCol="0">
            <a:spAutoFit/>
          </a:bodyPr>
          <a:lstStyle/>
          <a:p>
            <a:r>
              <a:rPr lang="it-IT" sz="4400" b="1" dirty="0" smtClean="0">
                <a:solidFill>
                  <a:srgbClr val="0070C0"/>
                </a:solidFill>
              </a:rPr>
              <a:t>LE QUATTRO OPERE </a:t>
            </a:r>
          </a:p>
          <a:p>
            <a:endParaRPr lang="it-IT" b="1" dirty="0" smtClean="0">
              <a:solidFill>
                <a:srgbClr val="FF3300"/>
              </a:solidFill>
            </a:endParaRPr>
          </a:p>
          <a:p>
            <a:r>
              <a:rPr lang="it-IT" b="1" dirty="0" smtClean="0">
                <a:solidFill>
                  <a:srgbClr val="FF3300"/>
                </a:solidFill>
              </a:rPr>
              <a:t>Opera della Propagazione della Fede</a:t>
            </a:r>
          </a:p>
          <a:p>
            <a:pPr algn="just"/>
            <a:r>
              <a:rPr lang="it-IT" sz="1200" b="1" i="1" dirty="0" smtClean="0"/>
              <a:t>L’Opera </a:t>
            </a:r>
            <a:r>
              <a:rPr lang="it-IT" sz="1200" b="1" i="1" dirty="0"/>
              <a:t>della Propagazione della Fede (OPF) è stata fondata nel 1823 dalla Venerabile Paolina Maria  </a:t>
            </a:r>
            <a:r>
              <a:rPr lang="it-IT" sz="1200" b="1" i="1" dirty="0" err="1"/>
              <a:t>Jaricot</a:t>
            </a:r>
            <a:r>
              <a:rPr lang="it-IT" sz="1200" b="1" i="1" dirty="0"/>
              <a:t> che nutriva nel proprio cuore il desiderio di portare un aiuto concreto a tutte le missioni del mondo. </a:t>
            </a:r>
            <a:r>
              <a:rPr lang="it-IT" sz="1200" b="1" i="1" dirty="0" smtClean="0"/>
              <a:t>Gli </a:t>
            </a:r>
            <a:r>
              <a:rPr lang="it-IT" sz="1200" b="1" i="1" dirty="0"/>
              <a:t>obiettivi dell’OPF sono: la formazione nei  cristiani di una coscienza veramente universale; la preparazione degli animatori missionari; l’educazione alla </a:t>
            </a:r>
            <a:r>
              <a:rPr lang="it-IT" sz="1200" b="1" i="1" dirty="0" err="1"/>
              <a:t>missionarietà</a:t>
            </a:r>
            <a:r>
              <a:rPr lang="it-IT" sz="1200" b="1" i="1" dirty="0"/>
              <a:t> di giovani e famiglie.    </a:t>
            </a:r>
            <a:r>
              <a:rPr lang="it-IT" sz="1200" b="1" i="1" dirty="0" smtClean="0"/>
              <a:t>L’OPF </a:t>
            </a:r>
            <a:r>
              <a:rPr lang="it-IT" sz="1200" b="1" i="1" dirty="0"/>
              <a:t>promuove la Giornata Missionaria Mondiale per la preghiera e il sostegno a tutte le Chiese del mondo</a:t>
            </a:r>
            <a:r>
              <a:rPr lang="it-IT" sz="1200" b="1" i="1" dirty="0" smtClean="0"/>
              <a:t>.</a:t>
            </a:r>
            <a:r>
              <a:rPr lang="it-IT" sz="1200" b="1" i="1" dirty="0"/>
              <a:t> All’interno dell’Opera della Propagazione della Fede ci sono ancora due settori</a:t>
            </a:r>
            <a:r>
              <a:rPr lang="it-IT" sz="1200" b="1" i="1" dirty="0" smtClean="0"/>
              <a:t>:</a:t>
            </a:r>
            <a:r>
              <a:rPr lang="it-IT" sz="1200" dirty="0"/>
              <a:t>  </a:t>
            </a:r>
            <a:r>
              <a:rPr lang="it-IT" sz="1200" b="1" dirty="0"/>
              <a:t>Il Movimento Giovanile Missionario (MGM</a:t>
            </a:r>
            <a:r>
              <a:rPr lang="it-IT" sz="1200" b="1" dirty="0" smtClean="0"/>
              <a:t>)</a:t>
            </a:r>
            <a:r>
              <a:rPr lang="it-IT" sz="1200" dirty="0"/>
              <a:t>  </a:t>
            </a:r>
            <a:r>
              <a:rPr lang="it-IT" sz="1200" b="1" dirty="0" smtClean="0"/>
              <a:t>e L’Opera Apostolica.</a:t>
            </a:r>
            <a:endParaRPr lang="it-IT" sz="1200" dirty="0"/>
          </a:p>
          <a:p>
            <a:pPr algn="just"/>
            <a:endParaRPr lang="it-IT" sz="1600" dirty="0"/>
          </a:p>
          <a:p>
            <a:pPr algn="just"/>
            <a:r>
              <a:rPr lang="it-IT" b="1" dirty="0" smtClean="0">
                <a:solidFill>
                  <a:srgbClr val="FF0000"/>
                </a:solidFill>
              </a:rPr>
              <a:t>Opera </a:t>
            </a:r>
            <a:r>
              <a:rPr lang="it-IT" b="1" dirty="0">
                <a:solidFill>
                  <a:srgbClr val="FF0000"/>
                </a:solidFill>
              </a:rPr>
              <a:t>dell’Infanzia Missionaria</a:t>
            </a:r>
          </a:p>
          <a:p>
            <a:pPr algn="just"/>
            <a:r>
              <a:rPr lang="it-IT" sz="1200" b="1" i="1" dirty="0"/>
              <a:t>Nasce nel 1843 grazie al vescovo Carlo Augusto Maria De </a:t>
            </a:r>
            <a:r>
              <a:rPr lang="it-IT" sz="1200" b="1" i="1" dirty="0" err="1"/>
              <a:t>Forbin</a:t>
            </a:r>
            <a:r>
              <a:rPr lang="it-IT" sz="1200" b="1" i="1" dirty="0"/>
              <a:t>-Jason. Espulso dalla sua Diocesi dal potere politico, decise di farsi vescovo missionario itinerante. Profondamente scosso dalle tragedie che si abbattono sull’infanzia, sceglie di farsi apostolo dei bambini e fonda la Pontificia Opera della Santa Infanzia (POIM). Oggi quest’Opera, attraverso iniziative di animazione e formazione, coinvolge bambini e ragazzi in un itinerario educativo per aiutarli a prendere coscienza della propria vocazione cristiana. A tale scopo diffonde la rivista Il Ponte d’Oro.  La Giornata dell’Infanzia Missionaria viene celebrata in Italia solitamente il 6 gennaio. </a:t>
            </a:r>
            <a:r>
              <a:rPr lang="it-IT" sz="1400" dirty="0"/>
              <a:t> </a:t>
            </a:r>
          </a:p>
          <a:p>
            <a:endParaRPr lang="it-IT" sz="1200" dirty="0"/>
          </a:p>
          <a:p>
            <a:pPr algn="just"/>
            <a:r>
              <a:rPr lang="it-IT" b="1" dirty="0">
                <a:solidFill>
                  <a:srgbClr val="FF0000"/>
                </a:solidFill>
              </a:rPr>
              <a:t>Opera di S. Pietro Apostolo</a:t>
            </a:r>
          </a:p>
          <a:p>
            <a:pPr algn="just"/>
            <a:r>
              <a:rPr lang="it-IT" sz="1200" b="1" i="1" dirty="0"/>
              <a:t>Giovanna e Stefania </a:t>
            </a:r>
            <a:r>
              <a:rPr lang="it-IT" sz="1200" b="1" i="1" dirty="0" err="1"/>
              <a:t>Bigard</a:t>
            </a:r>
            <a:r>
              <a:rPr lang="it-IT" sz="1200" b="1" i="1" dirty="0"/>
              <a:t> diedero origine nel 1889 alla Pontificia Opera di S. Pietro Apostolo (POSPA), il cui obiettivo è di sostenere i seminaristi nelle diocesi più povere del mondo. </a:t>
            </a:r>
            <a:r>
              <a:rPr lang="it-IT" sz="1200" b="1" i="1" dirty="0" smtClean="0"/>
              <a:t>La </a:t>
            </a:r>
            <a:r>
              <a:rPr lang="it-IT" sz="1200" b="1" i="1" dirty="0"/>
              <a:t>POSPA pertanto propone l’adozione a distanza di un seminarista. L’adozione può essere: parziale, totale o </a:t>
            </a:r>
            <a:r>
              <a:rPr lang="it-IT" sz="1200" b="1" i="1" dirty="0" smtClean="0"/>
              <a:t>perpetua. La  </a:t>
            </a:r>
            <a:r>
              <a:rPr lang="it-IT" sz="1200" b="1" i="1" dirty="0"/>
              <a:t>POSPA  promuove la  Giornata  per  la  Santificazione dei sacerdoti che  si  celebra  nella solennità del Sacro Cuore di Gesù.</a:t>
            </a:r>
          </a:p>
          <a:p>
            <a:pPr algn="just"/>
            <a:endParaRPr lang="it-IT" dirty="0"/>
          </a:p>
          <a:p>
            <a:pPr algn="just"/>
            <a:r>
              <a:rPr lang="it-IT" b="1" dirty="0" smtClean="0">
                <a:solidFill>
                  <a:srgbClr val="FF0000"/>
                </a:solidFill>
              </a:rPr>
              <a:t>Unione </a:t>
            </a:r>
            <a:r>
              <a:rPr lang="it-IT" b="1" dirty="0">
                <a:solidFill>
                  <a:srgbClr val="FF0000"/>
                </a:solidFill>
              </a:rPr>
              <a:t>Missionaria </a:t>
            </a:r>
            <a:r>
              <a:rPr lang="it-IT" b="1" dirty="0" smtClean="0">
                <a:solidFill>
                  <a:srgbClr val="FF0000"/>
                </a:solidFill>
              </a:rPr>
              <a:t>dei Sacerdoti, Religiose/i , Seminaristi </a:t>
            </a:r>
          </a:p>
          <a:p>
            <a:pPr algn="just"/>
            <a:r>
              <a:rPr lang="it-IT" b="1" dirty="0" smtClean="0">
                <a:solidFill>
                  <a:srgbClr val="FF0000"/>
                </a:solidFill>
              </a:rPr>
              <a:t>e </a:t>
            </a:r>
            <a:r>
              <a:rPr lang="it-IT" b="1" dirty="0">
                <a:solidFill>
                  <a:srgbClr val="FF0000"/>
                </a:solidFill>
              </a:rPr>
              <a:t>L</a:t>
            </a:r>
            <a:r>
              <a:rPr lang="it-IT" b="1" dirty="0" smtClean="0">
                <a:solidFill>
                  <a:srgbClr val="FF0000"/>
                </a:solidFill>
              </a:rPr>
              <a:t>aici Missionari Consacrati</a:t>
            </a:r>
            <a:endParaRPr lang="it-IT" b="1" dirty="0">
              <a:solidFill>
                <a:srgbClr val="FF0000"/>
              </a:solidFill>
            </a:endParaRPr>
          </a:p>
          <a:p>
            <a:pPr algn="just"/>
            <a:r>
              <a:rPr lang="it-IT" sz="1200" b="1" i="1" dirty="0"/>
              <a:t>L’Unione Missionaria (PUM) è stata istituita nel 1916 dal missionario del PIME il Beato p. Paolo Manna con lo scopo di promuovere la formazione e l’informazione missionaria dei seminaristi, diaconi, presbiteri, religiosi, religiose e laiche e laici </a:t>
            </a:r>
            <a:r>
              <a:rPr lang="it-IT" sz="1200" b="1" i="1" dirty="0" smtClean="0"/>
              <a:t>consacrati.</a:t>
            </a:r>
            <a:r>
              <a:rPr lang="it-IT" sz="1200" b="1" dirty="0"/>
              <a:t> </a:t>
            </a:r>
            <a:r>
              <a:rPr lang="it-IT" sz="1200" b="1" i="1" dirty="0" smtClean="0"/>
              <a:t>Particolare </a:t>
            </a:r>
            <a:r>
              <a:rPr lang="it-IT" sz="1200" b="1" i="1" dirty="0"/>
              <a:t>cura è data ai seminaristi. Ogni anno alcuni missionari appartenenti a differenti istituti missionari visitano i seminari italiani per incontri di formazione e testimonianza</a:t>
            </a:r>
            <a:r>
              <a:rPr lang="it-IT" sz="1200" b="1" i="1" dirty="0" smtClean="0"/>
              <a:t>.</a:t>
            </a:r>
            <a:endParaRPr lang="it-IT" sz="1200" b="1" dirty="0"/>
          </a:p>
        </p:txBody>
      </p:sp>
      <p:sp>
        <p:nvSpPr>
          <p:cNvPr id="4" name="Rettangolo 3"/>
          <p:cNvSpPr/>
          <p:nvPr/>
        </p:nvSpPr>
        <p:spPr>
          <a:xfrm>
            <a:off x="5148064" y="260648"/>
            <a:ext cx="374441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b="1" dirty="0">
                <a:solidFill>
                  <a:schemeClr val="tx1"/>
                </a:solidFill>
              </a:rPr>
              <a:t>sostegno </a:t>
            </a:r>
            <a:r>
              <a:rPr lang="it-IT" b="1" dirty="0" smtClean="0">
                <a:solidFill>
                  <a:schemeClr val="tx1"/>
                </a:solidFill>
              </a:rPr>
              <a:t> della  missione  universale di tutta  la  Chiesa</a:t>
            </a:r>
            <a:endParaRPr lang="it-IT" b="1" dirty="0">
              <a:solidFill>
                <a:schemeClr val="tx1"/>
              </a:solidFill>
            </a:endParaRPr>
          </a:p>
        </p:txBody>
      </p:sp>
    </p:spTree>
    <p:extLst>
      <p:ext uri="{BB962C8B-B14F-4D97-AF65-F5344CB8AC3E}">
        <p14:creationId xmlns:p14="http://schemas.microsoft.com/office/powerpoint/2010/main" val="1245840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www.trbimg.com/img-56f70851/turbine/ct-pope-francis-easter-20160326">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
        <p:nvSpPr>
          <p:cNvPr id="3" name="CasellaDiTesto 2"/>
          <p:cNvSpPr txBox="1"/>
          <p:nvPr/>
        </p:nvSpPr>
        <p:spPr>
          <a:xfrm>
            <a:off x="2987824" y="188640"/>
            <a:ext cx="5976664" cy="1446550"/>
          </a:xfrm>
          <a:prstGeom prst="rect">
            <a:avLst/>
          </a:prstGeom>
          <a:noFill/>
        </p:spPr>
        <p:txBody>
          <a:bodyPr wrap="square" rtlCol="0">
            <a:spAutoFit/>
          </a:bodyPr>
          <a:lstStyle/>
          <a:p>
            <a:r>
              <a:rPr lang="it-IT" sz="4400" dirty="0" smtClean="0">
                <a:solidFill>
                  <a:schemeClr val="bg1"/>
                </a:solidFill>
              </a:rPr>
              <a:t>LE  SFIDE  MISSIONARIE DI  PAPA  FRANCESCO</a:t>
            </a:r>
            <a:endParaRPr lang="it-IT" dirty="0">
              <a:solidFill>
                <a:schemeClr val="bg1"/>
              </a:solidFill>
            </a:endParaRPr>
          </a:p>
        </p:txBody>
      </p:sp>
    </p:spTree>
    <p:extLst>
      <p:ext uri="{BB962C8B-B14F-4D97-AF65-F5344CB8AC3E}">
        <p14:creationId xmlns:p14="http://schemas.microsoft.com/office/powerpoint/2010/main" val="1110957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lasticWrap/>
                    </a14:imgEffect>
                    <a14:imgEffect>
                      <a14:brightnessContrast contrast="20000"/>
                    </a14:imgEffect>
                  </a14:imgLayer>
                </a14:imgProps>
              </a:ext>
              <a:ext uri="{28A0092B-C50C-407E-A947-70E740481C1C}">
                <a14:useLocalDpi xmlns:a14="http://schemas.microsoft.com/office/drawing/2010/main" val="0"/>
              </a:ext>
            </a:extLst>
          </a:blip>
          <a:srcRect r="29959"/>
          <a:stretch/>
        </p:blipFill>
        <p:spPr bwMode="auto">
          <a:xfrm>
            <a:off x="0" y="0"/>
            <a:ext cx="680424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804248" y="-5417"/>
            <a:ext cx="2304256" cy="6278642"/>
          </a:xfrm>
          <a:prstGeom prst="rect">
            <a:avLst/>
          </a:prstGeom>
          <a:noFill/>
        </p:spPr>
        <p:txBody>
          <a:bodyPr wrap="square" rtlCol="0">
            <a:spAutoFit/>
          </a:bodyPr>
          <a:lstStyle/>
          <a:p>
            <a:pPr algn="r"/>
            <a:endParaRPr lang="it-IT" sz="1000" b="1" dirty="0" smtClean="0">
              <a:solidFill>
                <a:srgbClr val="FF0000"/>
              </a:solidFill>
              <a:latin typeface="+mj-lt"/>
            </a:endParaRPr>
          </a:p>
          <a:p>
            <a:pPr algn="r"/>
            <a:endParaRPr lang="it-IT" sz="2400" b="1" dirty="0" smtClean="0">
              <a:solidFill>
                <a:srgbClr val="FF0000"/>
              </a:solidFill>
              <a:latin typeface="+mj-lt"/>
            </a:endParaRPr>
          </a:p>
          <a:p>
            <a:pPr algn="r"/>
            <a:r>
              <a:rPr lang="it-IT" sz="2400" b="1" dirty="0" smtClean="0">
                <a:solidFill>
                  <a:srgbClr val="FF0000"/>
                </a:solidFill>
                <a:latin typeface="+mj-lt"/>
              </a:rPr>
              <a:t>«La Chiesa </a:t>
            </a:r>
          </a:p>
          <a:p>
            <a:pPr algn="r"/>
            <a:r>
              <a:rPr lang="it-IT" sz="2400" b="1" dirty="0" smtClean="0">
                <a:solidFill>
                  <a:srgbClr val="FF0000"/>
                </a:solidFill>
                <a:latin typeface="+mj-lt"/>
              </a:rPr>
              <a:t>in uscita </a:t>
            </a:r>
          </a:p>
          <a:p>
            <a:pPr algn="r"/>
            <a:r>
              <a:rPr lang="it-IT" sz="2400" b="1" dirty="0" smtClean="0">
                <a:solidFill>
                  <a:srgbClr val="FF0000"/>
                </a:solidFill>
                <a:latin typeface="+mj-lt"/>
              </a:rPr>
              <a:t>è la </a:t>
            </a:r>
          </a:p>
          <a:p>
            <a:pPr algn="r"/>
            <a:r>
              <a:rPr lang="it-IT" sz="2400" b="1" dirty="0" smtClean="0">
                <a:solidFill>
                  <a:srgbClr val="FF0000"/>
                </a:solidFill>
                <a:latin typeface="+mj-lt"/>
              </a:rPr>
              <a:t>Comunità </a:t>
            </a:r>
          </a:p>
          <a:p>
            <a:pPr algn="r"/>
            <a:r>
              <a:rPr lang="it-IT" sz="2400" b="1" dirty="0" smtClean="0">
                <a:solidFill>
                  <a:srgbClr val="FF0000"/>
                </a:solidFill>
                <a:latin typeface="+mj-lt"/>
              </a:rPr>
              <a:t>di discepoli missionari </a:t>
            </a:r>
          </a:p>
          <a:p>
            <a:pPr algn="r"/>
            <a:r>
              <a:rPr lang="it-IT" sz="2400" b="1" dirty="0" smtClean="0">
                <a:solidFill>
                  <a:srgbClr val="FF0000"/>
                </a:solidFill>
                <a:latin typeface="+mj-lt"/>
              </a:rPr>
              <a:t>che prendono l’iniziativa, </a:t>
            </a:r>
          </a:p>
          <a:p>
            <a:pPr algn="r"/>
            <a:r>
              <a:rPr lang="it-IT" sz="2400" b="1" dirty="0" smtClean="0">
                <a:solidFill>
                  <a:srgbClr val="FF0000"/>
                </a:solidFill>
                <a:latin typeface="+mj-lt"/>
              </a:rPr>
              <a:t>che si coinvolgono, che accompagnano, </a:t>
            </a:r>
          </a:p>
          <a:p>
            <a:pPr algn="r"/>
            <a:r>
              <a:rPr lang="it-IT" sz="2400" b="1" dirty="0" smtClean="0">
                <a:solidFill>
                  <a:srgbClr val="FF0000"/>
                </a:solidFill>
                <a:latin typeface="+mj-lt"/>
              </a:rPr>
              <a:t>che fruttificano </a:t>
            </a:r>
          </a:p>
          <a:p>
            <a:pPr algn="r"/>
            <a:r>
              <a:rPr lang="it-IT" sz="2400" b="1" dirty="0" smtClean="0">
                <a:solidFill>
                  <a:srgbClr val="FF0000"/>
                </a:solidFill>
                <a:latin typeface="+mj-lt"/>
              </a:rPr>
              <a:t>e festeggiano»</a:t>
            </a:r>
          </a:p>
          <a:p>
            <a:endParaRPr lang="it-IT" sz="2000" dirty="0" smtClean="0">
              <a:latin typeface="+mj-lt"/>
            </a:endParaRPr>
          </a:p>
          <a:p>
            <a:pPr algn="r"/>
            <a:r>
              <a:rPr lang="it-IT" sz="1200" dirty="0" smtClean="0">
                <a:latin typeface="+mj-lt"/>
              </a:rPr>
              <a:t>(</a:t>
            </a:r>
            <a:r>
              <a:rPr lang="it-IT" sz="1200" dirty="0" err="1" smtClean="0">
                <a:latin typeface="+mj-lt"/>
              </a:rPr>
              <a:t>Evangelii</a:t>
            </a:r>
            <a:r>
              <a:rPr lang="it-IT" sz="1200" dirty="0" smtClean="0">
                <a:latin typeface="+mj-lt"/>
              </a:rPr>
              <a:t> </a:t>
            </a:r>
            <a:r>
              <a:rPr lang="it-IT" sz="1200" dirty="0" err="1" smtClean="0">
                <a:latin typeface="+mj-lt"/>
              </a:rPr>
              <a:t>Gaudium</a:t>
            </a:r>
            <a:r>
              <a:rPr lang="it-IT" sz="1200" dirty="0" smtClean="0">
                <a:latin typeface="+mj-lt"/>
              </a:rPr>
              <a:t>, 24)</a:t>
            </a:r>
            <a:endParaRPr lang="it-IT" sz="1200" dirty="0">
              <a:latin typeface="+mj-lt"/>
            </a:endParaRPr>
          </a:p>
        </p:txBody>
      </p:sp>
    </p:spTree>
    <p:extLst>
      <p:ext uri="{BB962C8B-B14F-4D97-AF65-F5344CB8AC3E}">
        <p14:creationId xmlns:p14="http://schemas.microsoft.com/office/powerpoint/2010/main" val="2631811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260648"/>
            <a:ext cx="8496944" cy="1938992"/>
          </a:xfrm>
          <a:prstGeom prst="rect">
            <a:avLst/>
          </a:prstGeom>
        </p:spPr>
        <p:txBody>
          <a:bodyPr wrap="square">
            <a:spAutoFit/>
          </a:bodyPr>
          <a:lstStyle/>
          <a:p>
            <a:pPr algn="just"/>
            <a:r>
              <a:rPr lang="it-IT" sz="2400" b="1" dirty="0" smtClean="0">
                <a:solidFill>
                  <a:srgbClr val="002060"/>
                </a:solidFill>
                <a:latin typeface="Calibri" panose="020F0502020204030204" pitchFamily="34" charset="0"/>
              </a:rPr>
              <a:t>˝Conoscete </a:t>
            </a:r>
            <a:r>
              <a:rPr lang="it-IT" sz="2400" b="1" dirty="0">
                <a:solidFill>
                  <a:srgbClr val="002060"/>
                </a:solidFill>
                <a:latin typeface="Calibri" panose="020F0502020204030204" pitchFamily="34" charset="0"/>
              </a:rPr>
              <a:t>le meraviglie che lo Spirito Santo, tramite queste Chiese, spesso povere di risorse, sta operando nell’umanità, anche attraverso le difficoltà e le persecuzioni che esse subiscono per la loro fedeltà e testimonianza alla Parola di Dio e nella difesa dell’uomo. In quelle periferie </a:t>
            </a:r>
            <a:r>
              <a:rPr lang="it-IT" sz="2400" b="1" dirty="0" smtClean="0">
                <a:solidFill>
                  <a:srgbClr val="002060"/>
                </a:solidFill>
                <a:latin typeface="Calibri" panose="020F0502020204030204" pitchFamily="34" charset="0"/>
              </a:rPr>
              <a:t>umane </a:t>
            </a:r>
            <a:r>
              <a:rPr lang="it-IT" sz="2400" b="1" dirty="0">
                <a:solidFill>
                  <a:srgbClr val="002060"/>
                </a:solidFill>
                <a:latin typeface="Calibri" panose="020F0502020204030204" pitchFamily="34" charset="0"/>
              </a:rPr>
              <a:t>la Chiesa è</a:t>
            </a:r>
            <a:r>
              <a:rPr lang="it-IT" sz="2400" b="1" dirty="0" smtClean="0">
                <a:solidFill>
                  <a:srgbClr val="002060"/>
                </a:solidFill>
                <a:latin typeface="Calibri" panose="020F0502020204030204" pitchFamily="34" charset="0"/>
              </a:rPr>
              <a:t> </a:t>
            </a:r>
            <a:r>
              <a:rPr lang="it-IT" sz="2400" b="1" dirty="0">
                <a:solidFill>
                  <a:srgbClr val="002060"/>
                </a:solidFill>
                <a:latin typeface="Calibri" panose="020F0502020204030204" pitchFamily="34" charset="0"/>
              </a:rPr>
              <a:t>chiamata </a:t>
            </a:r>
            <a:r>
              <a:rPr lang="it-IT" sz="2400" b="1" dirty="0" smtClean="0">
                <a:solidFill>
                  <a:srgbClr val="002060"/>
                </a:solidFill>
                <a:latin typeface="Calibri" panose="020F0502020204030204" pitchFamily="34" charset="0"/>
              </a:rPr>
              <a:t>ad </a:t>
            </a:r>
            <a:endParaRPr lang="it-IT" sz="2400" b="1" dirty="0">
              <a:solidFill>
                <a:srgbClr val="002060"/>
              </a:solidFill>
              <a:latin typeface="Calibri" panose="020F0502020204030204" pitchFamily="34" charset="0"/>
            </a:endParaRPr>
          </a:p>
        </p:txBody>
      </p:sp>
      <p:pic>
        <p:nvPicPr>
          <p:cNvPr id="4100" name="Picture 4" descr="http://www.ventochemuove.it/wp-content/uploads/2012/12/Lavoro_minoril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731" r="8000"/>
          <a:stretch/>
        </p:blipFill>
        <p:spPr bwMode="auto">
          <a:xfrm>
            <a:off x="323528" y="2348880"/>
            <a:ext cx="5652654"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156176" y="2132856"/>
            <a:ext cx="2987824" cy="4708981"/>
          </a:xfrm>
          <a:prstGeom prst="rect">
            <a:avLst/>
          </a:prstGeom>
          <a:noFill/>
        </p:spPr>
        <p:txBody>
          <a:bodyPr wrap="square" rtlCol="0">
            <a:spAutoFit/>
          </a:bodyPr>
          <a:lstStyle/>
          <a:p>
            <a:r>
              <a:rPr lang="it-IT" sz="2400" b="1" dirty="0" smtClean="0">
                <a:solidFill>
                  <a:srgbClr val="002060"/>
                </a:solidFill>
                <a:latin typeface="Calibri" panose="020F0502020204030204" pitchFamily="34" charset="0"/>
              </a:rPr>
              <a:t>uscire per </a:t>
            </a:r>
            <a:r>
              <a:rPr lang="it-IT" sz="2400" b="1" dirty="0">
                <a:solidFill>
                  <a:srgbClr val="002060"/>
                </a:solidFill>
                <a:latin typeface="Calibri" panose="020F0502020204030204" pitchFamily="34" charset="0"/>
              </a:rPr>
              <a:t>le strade </a:t>
            </a:r>
            <a:endParaRPr lang="it-IT" sz="2400" b="1" dirty="0" smtClean="0">
              <a:solidFill>
                <a:srgbClr val="002060"/>
              </a:solidFill>
              <a:latin typeface="Calibri" panose="020F0502020204030204" pitchFamily="34" charset="0"/>
            </a:endParaRPr>
          </a:p>
          <a:p>
            <a:r>
              <a:rPr lang="it-IT" sz="2400" b="1" dirty="0" smtClean="0">
                <a:solidFill>
                  <a:srgbClr val="002060"/>
                </a:solidFill>
                <a:latin typeface="Calibri" panose="020F0502020204030204" pitchFamily="34" charset="0"/>
              </a:rPr>
              <a:t>e </a:t>
            </a:r>
            <a:r>
              <a:rPr lang="it-IT" sz="2400" b="1" dirty="0">
                <a:solidFill>
                  <a:srgbClr val="002060"/>
                </a:solidFill>
                <a:latin typeface="Calibri" panose="020F0502020204030204" pitchFamily="34" charset="0"/>
              </a:rPr>
              <a:t>ad andare incontro a tanti nostri fratelli e sorelle che vivono senza la forza, </a:t>
            </a:r>
            <a:endParaRPr lang="it-IT" sz="2400" b="1" dirty="0" smtClean="0">
              <a:solidFill>
                <a:srgbClr val="002060"/>
              </a:solidFill>
              <a:latin typeface="Calibri" panose="020F0502020204030204" pitchFamily="34" charset="0"/>
            </a:endParaRPr>
          </a:p>
          <a:p>
            <a:r>
              <a:rPr lang="it-IT" sz="2400" b="1" dirty="0" smtClean="0">
                <a:solidFill>
                  <a:srgbClr val="002060"/>
                </a:solidFill>
                <a:latin typeface="Calibri" panose="020F0502020204030204" pitchFamily="34" charset="0"/>
              </a:rPr>
              <a:t>la </a:t>
            </a:r>
            <a:r>
              <a:rPr lang="it-IT" sz="2400" b="1" dirty="0">
                <a:solidFill>
                  <a:srgbClr val="002060"/>
                </a:solidFill>
                <a:latin typeface="Calibri" panose="020F0502020204030204" pitchFamily="34" charset="0"/>
              </a:rPr>
              <a:t>luce e la consolazione di Gesù Cristo, senza una comunità di fede che li accolga, senza </a:t>
            </a:r>
            <a:endParaRPr lang="it-IT" sz="2400" b="1" dirty="0" smtClean="0">
              <a:solidFill>
                <a:srgbClr val="002060"/>
              </a:solidFill>
              <a:latin typeface="Calibri" panose="020F0502020204030204" pitchFamily="34" charset="0"/>
            </a:endParaRPr>
          </a:p>
          <a:p>
            <a:r>
              <a:rPr lang="it-IT" sz="2400" b="1" dirty="0" smtClean="0">
                <a:solidFill>
                  <a:srgbClr val="002060"/>
                </a:solidFill>
                <a:latin typeface="Calibri" panose="020F0502020204030204" pitchFamily="34" charset="0"/>
              </a:rPr>
              <a:t>un </a:t>
            </a:r>
            <a:r>
              <a:rPr lang="it-IT" sz="2400" b="1" dirty="0">
                <a:solidFill>
                  <a:srgbClr val="002060"/>
                </a:solidFill>
                <a:latin typeface="Calibri" panose="020F0502020204030204" pitchFamily="34" charset="0"/>
              </a:rPr>
              <a:t>orizzonte </a:t>
            </a:r>
            <a:endParaRPr lang="it-IT" sz="2400" b="1" dirty="0" smtClean="0">
              <a:solidFill>
                <a:srgbClr val="002060"/>
              </a:solidFill>
              <a:latin typeface="Calibri" panose="020F0502020204030204" pitchFamily="34" charset="0"/>
            </a:endParaRPr>
          </a:p>
          <a:p>
            <a:r>
              <a:rPr lang="it-IT" sz="2400" b="1" dirty="0" smtClean="0">
                <a:solidFill>
                  <a:srgbClr val="002060"/>
                </a:solidFill>
                <a:latin typeface="Calibri" panose="020F0502020204030204" pitchFamily="34" charset="0"/>
              </a:rPr>
              <a:t>di </a:t>
            </a:r>
            <a:r>
              <a:rPr lang="it-IT" sz="2400" b="1" dirty="0">
                <a:solidFill>
                  <a:srgbClr val="002060"/>
                </a:solidFill>
                <a:latin typeface="Calibri" panose="020F0502020204030204" pitchFamily="34" charset="0"/>
              </a:rPr>
              <a:t>senso </a:t>
            </a:r>
            <a:r>
              <a:rPr lang="it-IT" sz="2400" b="1" dirty="0" smtClean="0">
                <a:solidFill>
                  <a:srgbClr val="002060"/>
                </a:solidFill>
                <a:latin typeface="Calibri" panose="020F0502020204030204" pitchFamily="34" charset="0"/>
              </a:rPr>
              <a:t>e </a:t>
            </a:r>
            <a:r>
              <a:rPr lang="it-IT" sz="2400" b="1" dirty="0">
                <a:solidFill>
                  <a:srgbClr val="002060"/>
                </a:solidFill>
                <a:latin typeface="Calibri" panose="020F0502020204030204" pitchFamily="34" charset="0"/>
              </a:rPr>
              <a:t>di </a:t>
            </a:r>
            <a:r>
              <a:rPr lang="it-IT" sz="2400" b="1" dirty="0" smtClean="0">
                <a:solidFill>
                  <a:srgbClr val="002060"/>
                </a:solidFill>
                <a:latin typeface="Calibri" panose="020F0502020204030204" pitchFamily="34" charset="0"/>
              </a:rPr>
              <a:t>vita˝ </a:t>
            </a:r>
          </a:p>
          <a:p>
            <a:r>
              <a:rPr lang="it-IT" sz="1200" b="1" dirty="0" smtClean="0">
                <a:latin typeface="Calibri" panose="020F0502020204030204" pitchFamily="34" charset="0"/>
              </a:rPr>
              <a:t>(</a:t>
            </a:r>
            <a:r>
              <a:rPr lang="it-IT" sz="1200" b="1" i="1" dirty="0" err="1" smtClean="0">
                <a:latin typeface="Calibri" panose="020F0502020204030204" pitchFamily="34" charset="0"/>
              </a:rPr>
              <a:t>Evangelii</a:t>
            </a:r>
            <a:r>
              <a:rPr lang="it-IT" sz="1200" b="1" i="1" dirty="0" smtClean="0">
                <a:latin typeface="Calibri" panose="020F0502020204030204" pitchFamily="34" charset="0"/>
              </a:rPr>
              <a:t> </a:t>
            </a:r>
            <a:r>
              <a:rPr lang="it-IT" sz="1200" b="1" i="1" dirty="0" err="1">
                <a:latin typeface="Calibri" panose="020F0502020204030204" pitchFamily="34" charset="0"/>
              </a:rPr>
              <a:t>Gaudium</a:t>
            </a:r>
            <a:r>
              <a:rPr lang="it-IT" sz="1200" b="1" dirty="0">
                <a:latin typeface="Calibri" panose="020F0502020204030204" pitchFamily="34" charset="0"/>
              </a:rPr>
              <a:t>, 49</a:t>
            </a:r>
            <a:r>
              <a:rPr lang="it-IT" sz="1200" b="1" dirty="0" smtClean="0">
                <a:latin typeface="Calibri" panose="020F0502020204030204" pitchFamily="34" charset="0"/>
              </a:rPr>
              <a:t>).</a:t>
            </a:r>
            <a:endParaRPr lang="it-IT" sz="1200" b="1" dirty="0">
              <a:latin typeface="Calibri" panose="020F0502020204030204" pitchFamily="34" charset="0"/>
            </a:endParaRPr>
          </a:p>
        </p:txBody>
      </p:sp>
    </p:spTree>
    <p:extLst>
      <p:ext uri="{BB962C8B-B14F-4D97-AF65-F5344CB8AC3E}">
        <p14:creationId xmlns:p14="http://schemas.microsoft.com/office/powerpoint/2010/main" val="4111433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1368" y="4077072"/>
            <a:ext cx="8640960" cy="2554545"/>
          </a:xfrm>
          <a:prstGeom prst="rect">
            <a:avLst/>
          </a:prstGeom>
          <a:noFill/>
        </p:spPr>
        <p:txBody>
          <a:bodyPr wrap="square" rtlCol="0">
            <a:spAutoFit/>
          </a:bodyPr>
          <a:lstStyle/>
          <a:p>
            <a:pPr algn="just"/>
            <a:r>
              <a:rPr lang="it-IT" sz="2400" b="1" dirty="0">
                <a:solidFill>
                  <a:srgbClr val="002060"/>
                </a:solidFill>
                <a:latin typeface="Calibri" panose="020F0502020204030204" pitchFamily="34" charset="0"/>
              </a:rPr>
              <a:t>˝</a:t>
            </a:r>
            <a:r>
              <a:rPr lang="it-IT" sz="2400" b="1" dirty="0" smtClean="0">
                <a:solidFill>
                  <a:srgbClr val="002060"/>
                </a:solidFill>
                <a:latin typeface="Calibri" panose="020F0502020204030204" pitchFamily="34" charset="0"/>
              </a:rPr>
              <a:t>L’umanità </a:t>
            </a:r>
            <a:r>
              <a:rPr lang="it-IT" sz="2400" b="1" dirty="0">
                <a:solidFill>
                  <a:srgbClr val="002060"/>
                </a:solidFill>
                <a:latin typeface="Calibri" panose="020F0502020204030204" pitchFamily="34" charset="0"/>
              </a:rPr>
              <a:t>ha tanto bisogno del Vangelo, fonte di gioia, di speranza e di pace. Ha priorità la missione evangelizzatrice, perché l’attività missionaria è ancora oggi la massima sfida per la Chiesa</a:t>
            </a:r>
            <a:r>
              <a:rPr lang="it-IT" sz="2400" b="1" dirty="0" smtClean="0">
                <a:solidFill>
                  <a:srgbClr val="002060"/>
                </a:solidFill>
                <a:latin typeface="Calibri" panose="020F0502020204030204" pitchFamily="34" charset="0"/>
              </a:rPr>
              <a:t>.˝ </a:t>
            </a:r>
            <a:r>
              <a:rPr lang="it-IT" sz="2400" b="1" dirty="0">
                <a:solidFill>
                  <a:srgbClr val="002060"/>
                </a:solidFill>
                <a:latin typeface="Calibri" panose="020F0502020204030204" pitchFamily="34" charset="0"/>
              </a:rPr>
              <a:t>E </a:t>
            </a:r>
            <a:r>
              <a:rPr lang="it-IT" sz="2400" b="1" dirty="0" smtClean="0">
                <a:solidFill>
                  <a:srgbClr val="002060"/>
                </a:solidFill>
                <a:latin typeface="Calibri" panose="020F0502020204030204" pitchFamily="34" charset="0"/>
              </a:rPr>
              <a:t>˝come </a:t>
            </a:r>
            <a:r>
              <a:rPr lang="it-IT" sz="2400" b="1" dirty="0">
                <a:solidFill>
                  <a:srgbClr val="002060"/>
                </a:solidFill>
                <a:latin typeface="Calibri" panose="020F0502020204030204" pitchFamily="34" charset="0"/>
              </a:rPr>
              <a:t>vorrei trovare – anche per voi – le parole per incoraggiare una stagione evangelizzatrice più fervorosa, gioiosa, generosa, audace, piena d’amore fino in fondo e di vita contagiosa</a:t>
            </a:r>
            <a:r>
              <a:rPr lang="it-IT" sz="2400" b="1" dirty="0" smtClean="0">
                <a:solidFill>
                  <a:srgbClr val="002060"/>
                </a:solidFill>
                <a:latin typeface="Calibri" panose="020F0502020204030204" pitchFamily="34" charset="0"/>
              </a:rPr>
              <a:t>!˝ </a:t>
            </a:r>
          </a:p>
          <a:p>
            <a:pPr algn="just"/>
            <a:r>
              <a:rPr lang="it-IT" sz="1600" b="1" dirty="0" smtClean="0">
                <a:latin typeface="Calibri" panose="020F0502020204030204" pitchFamily="34" charset="0"/>
              </a:rPr>
              <a:t>(</a:t>
            </a:r>
            <a:r>
              <a:rPr lang="it-IT" sz="1600" b="1" dirty="0" err="1">
                <a:latin typeface="Calibri" panose="020F0502020204030204" pitchFamily="34" charset="0"/>
              </a:rPr>
              <a:t>Esort</a:t>
            </a:r>
            <a:r>
              <a:rPr lang="it-IT" sz="1600" b="1" dirty="0">
                <a:latin typeface="Calibri" panose="020F0502020204030204" pitchFamily="34" charset="0"/>
              </a:rPr>
              <a:t>. </a:t>
            </a:r>
            <a:r>
              <a:rPr lang="it-IT" sz="1600" b="1" dirty="0" err="1">
                <a:latin typeface="Calibri" panose="020F0502020204030204" pitchFamily="34" charset="0"/>
              </a:rPr>
              <a:t>ap</a:t>
            </a:r>
            <a:r>
              <a:rPr lang="it-IT" sz="1600" b="1" dirty="0">
                <a:latin typeface="Calibri" panose="020F0502020204030204" pitchFamily="34" charset="0"/>
              </a:rPr>
              <a:t>. </a:t>
            </a:r>
            <a:r>
              <a:rPr lang="it-IT" sz="1600" b="1" i="1" dirty="0" err="1">
                <a:latin typeface="Calibri" panose="020F0502020204030204" pitchFamily="34" charset="0"/>
              </a:rPr>
              <a:t>Evangelii</a:t>
            </a:r>
            <a:r>
              <a:rPr lang="it-IT" sz="1600" b="1" i="1" dirty="0">
                <a:latin typeface="Calibri" panose="020F0502020204030204" pitchFamily="34" charset="0"/>
              </a:rPr>
              <a:t> </a:t>
            </a:r>
            <a:r>
              <a:rPr lang="it-IT" sz="1600" b="1" i="1" dirty="0" err="1" smtClean="0">
                <a:latin typeface="Calibri" panose="020F0502020204030204" pitchFamily="34" charset="0"/>
              </a:rPr>
              <a:t>Gaudium</a:t>
            </a:r>
            <a:r>
              <a:rPr lang="it-IT" sz="1600" b="1" dirty="0">
                <a:latin typeface="Calibri" panose="020F0502020204030204" pitchFamily="34" charset="0"/>
              </a:rPr>
              <a:t>, 261</a:t>
            </a:r>
            <a:r>
              <a:rPr lang="it-IT" sz="1600" dirty="0" smtClean="0">
                <a:latin typeface="Calibri" panose="020F0502020204030204" pitchFamily="34" charset="0"/>
              </a:rPr>
              <a:t>)˝.</a:t>
            </a:r>
            <a:endParaRPr lang="it-IT" sz="2400" dirty="0">
              <a:latin typeface="Calibri" panose="020F0502020204030204" pitchFamily="34" charset="0"/>
            </a:endParaRPr>
          </a:p>
        </p:txBody>
      </p:sp>
      <p:pic>
        <p:nvPicPr>
          <p:cNvPr id="2052" name="Picture 4" descr="https://it.zenit.org/wp-content/uploads/2016/01/WIKI-Papa-740x49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39534"/>
          <a:stretch/>
        </p:blipFill>
        <p:spPr bwMode="auto">
          <a:xfrm>
            <a:off x="261368" y="332656"/>
            <a:ext cx="8559104" cy="344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9384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3081</TotalTime>
  <Words>4576</Words>
  <Application>Microsoft Office PowerPoint</Application>
  <PresentationFormat>Presentazione su schermo (4:3)</PresentationFormat>
  <Paragraphs>383</Paragraphs>
  <Slides>45</Slides>
  <Notes>1</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Terra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Pontificia Unione Missionaria Tra  I  fallimenti  degli  uomini  e  i  successi  di  Dio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Fondazione Missio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fallimenti  degli  uomini  e  i  successi  di  Dio </dc:title>
  <dc:creator>Ciro Biondi</dc:creator>
  <cp:lastModifiedBy>nb_user</cp:lastModifiedBy>
  <cp:revision>235</cp:revision>
  <dcterms:created xsi:type="dcterms:W3CDTF">2016-01-18T16:18:15Z</dcterms:created>
  <dcterms:modified xsi:type="dcterms:W3CDTF">2016-04-14T11:26:31Z</dcterms:modified>
</cp:coreProperties>
</file>