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7DC2C-7A9A-40E4-968D-5082F17BE1C7}" type="datetimeFigureOut">
              <a:rPr lang="it-IT" smtClean="0"/>
              <a:t>19/01/2018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2EF40-E663-402F-BC15-997BC48375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5027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2EF40-E663-402F-BC15-997BC483755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0080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2EF40-E663-402F-BC15-997BC483755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7645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588324" cy="1524000"/>
          </a:xfrm>
        </p:spPr>
        <p:txBody>
          <a:bodyPr/>
          <a:lstStyle/>
          <a:p>
            <a:pPr algn="ctr"/>
            <a:r>
              <a:rPr lang="it-IT" sz="6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Operatori pastorali uccisi nell’anno 2016</a:t>
            </a:r>
            <a:endParaRPr lang="it-IT" sz="6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3573016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/>
              <a:t>“Gesù Cristo è il primo Martire, </a:t>
            </a:r>
            <a:r>
              <a:rPr lang="it-IT" sz="2400" dirty="0" smtClean="0"/>
              <a:t>il </a:t>
            </a:r>
            <a:r>
              <a:rPr lang="it-IT" sz="2400" dirty="0"/>
              <a:t>primo che dà la vita per noi. </a:t>
            </a:r>
            <a:endParaRPr lang="it-IT" sz="2400" dirty="0" smtClean="0"/>
          </a:p>
          <a:p>
            <a:pPr algn="r"/>
            <a:r>
              <a:rPr lang="it-IT" sz="2400" dirty="0" smtClean="0"/>
              <a:t>E </a:t>
            </a:r>
            <a:r>
              <a:rPr lang="it-IT" sz="2400" dirty="0"/>
              <a:t>da questo mistero di Cristo incomincia tutta la storia </a:t>
            </a:r>
            <a:endParaRPr lang="it-IT" sz="2400" dirty="0" smtClean="0"/>
          </a:p>
          <a:p>
            <a:pPr algn="r"/>
            <a:r>
              <a:rPr lang="it-IT" sz="2400" dirty="0" smtClean="0"/>
              <a:t>del martirio  cristiano</a:t>
            </a:r>
            <a:r>
              <a:rPr lang="it-IT" sz="2400" dirty="0"/>
              <a:t>, dai primi secoli fino a oggi” </a:t>
            </a:r>
          </a:p>
          <a:p>
            <a:pPr algn="r"/>
            <a:endParaRPr lang="it-IT" sz="2400" dirty="0"/>
          </a:p>
          <a:p>
            <a:pPr algn="r"/>
            <a:r>
              <a:rPr lang="it-IT" sz="2400" dirty="0"/>
              <a:t>Papa </a:t>
            </a:r>
            <a:r>
              <a:rPr lang="it-IT" sz="2400" dirty="0" smtClean="0"/>
              <a:t>Francesco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78858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59832" y="1400944"/>
            <a:ext cx="5256584" cy="803920"/>
          </a:xfrm>
        </p:spPr>
        <p:txBody>
          <a:bodyPr/>
          <a:lstStyle/>
          <a:p>
            <a:pPr algn="r"/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on </a:t>
            </a:r>
            <a:r>
              <a:rPr lang="it-IT" sz="3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Marcelino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3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Biliran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endParaRPr lang="it-IT" sz="3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5616" y="3356992"/>
            <a:ext cx="5976664" cy="2520280"/>
          </a:xfrm>
        </p:spPr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3411"/>
            <a:ext cx="2448272" cy="222902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860032" y="830037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27 giugno 2016</a:t>
            </a:r>
          </a:p>
          <a:p>
            <a:pPr algn="r"/>
            <a:r>
              <a:rPr lang="it-IT" sz="2200" dirty="0" err="1" smtClean="0">
                <a:latin typeface="Impact"/>
              </a:rPr>
              <a:t>Loboc</a:t>
            </a:r>
            <a:r>
              <a:rPr lang="it-IT" sz="2200" dirty="0" smtClean="0">
                <a:latin typeface="Impact"/>
              </a:rPr>
              <a:t> - Filippine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71600" y="3284984"/>
            <a:ext cx="662473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Parroco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della chiesa di S. Pietro Apostolo nella città di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Loboc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nelle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Filippine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è stato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trovato morto nella sua abitazione il 27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giugno.</a:t>
            </a:r>
            <a:endParaRPr lang="it-IT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In un primo tempo era stato detto che si era suicidato, ma indagini successive hanno smentito questa ipotesi, secondo la Chiesa locale e le autorità si è trattato di un assassinio.</a:t>
            </a:r>
          </a:p>
        </p:txBody>
      </p:sp>
    </p:spTree>
    <p:extLst>
      <p:ext uri="{BB962C8B-B14F-4D97-AF65-F5344CB8AC3E}">
        <p14:creationId xmlns:p14="http://schemas.microsoft.com/office/powerpoint/2010/main" val="13000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59832" y="1400944"/>
            <a:ext cx="5256584" cy="803920"/>
          </a:xfrm>
        </p:spPr>
        <p:txBody>
          <a:bodyPr/>
          <a:lstStyle/>
          <a:p>
            <a:pPr algn="r"/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on </a:t>
            </a:r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John </a:t>
            </a:r>
            <a:r>
              <a:rPr lang="it-IT" sz="38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Adeyi</a:t>
            </a:r>
            <a:endParaRPr lang="it-IT" sz="3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5616" y="3429000"/>
            <a:ext cx="6858000" cy="2520280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Vicario generale della diocesi di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Otukpo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nello Stato nigeriano di Benue, è stato rapito il 24 aprile. I suoi resti sono stati trovati due mesi dopo, il 22 giugno, nei pressi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Otukpa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sua città natale. </a:t>
            </a: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rapitori avevano chiesto un riscatto per liberarlo. Nonostante la famiglia del Vicario avesse consegnato la somma richiesta, il sacerdote non era stato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liberato.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2661292" cy="245049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860032" y="830037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22 giugno 2016</a:t>
            </a:r>
          </a:p>
          <a:p>
            <a:pPr algn="r"/>
            <a:r>
              <a:rPr lang="it-IT" sz="2200" dirty="0" err="1" smtClean="0">
                <a:latin typeface="Impact"/>
              </a:rPr>
              <a:t>Otukpa</a:t>
            </a:r>
            <a:r>
              <a:rPr lang="it-IT" sz="2200" dirty="0" smtClean="0">
                <a:latin typeface="Impact"/>
              </a:rPr>
              <a:t>, Benue - Nigeria</a:t>
            </a:r>
            <a:endParaRPr lang="it-IT" sz="2200" dirty="0"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31550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59832" y="1400944"/>
            <a:ext cx="5256584" cy="803920"/>
          </a:xfrm>
        </p:spPr>
        <p:txBody>
          <a:bodyPr/>
          <a:lstStyle/>
          <a:p>
            <a:pPr algn="r"/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on </a:t>
            </a:r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Jacques </a:t>
            </a:r>
            <a:r>
              <a:rPr lang="it-IT" sz="38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Hamel</a:t>
            </a:r>
            <a:endParaRPr lang="it-IT" sz="3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3212976"/>
            <a:ext cx="7488832" cy="2664296"/>
          </a:xfrm>
        </p:spPr>
        <p:txBody>
          <a:bodyPr>
            <a:normAutofit fontScale="25000" lnSpcReduction="20000"/>
          </a:bodyPr>
          <a:lstStyle/>
          <a:p>
            <a:r>
              <a:rPr lang="it-IT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Sacerdote di 84 anni ucciso mentre </a:t>
            </a:r>
            <a:r>
              <a:rPr lang="it-IT" sz="8000" dirty="0">
                <a:latin typeface="Arial" panose="020B0604020202020204" pitchFamily="34" charset="0"/>
                <a:cs typeface="Arial" panose="020B0604020202020204" pitchFamily="34" charset="0"/>
              </a:rPr>
              <a:t>stava celebrando la </a:t>
            </a:r>
            <a:r>
              <a:rPr lang="it-IT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Messa. </a:t>
            </a:r>
            <a:r>
              <a:rPr lang="it-IT" sz="8000" dirty="0">
                <a:latin typeface="Arial" panose="020B0604020202020204" pitchFamily="34" charset="0"/>
                <a:cs typeface="Arial" panose="020B0604020202020204" pitchFamily="34" charset="0"/>
              </a:rPr>
              <a:t>Due uomini sono entrati durante la celebrazione, hanno ucciso il sacerdote e ferito tre </a:t>
            </a:r>
            <a:r>
              <a:rPr lang="it-IT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fedeli. </a:t>
            </a:r>
            <a:r>
              <a:rPr lang="it-IT" sz="8000" dirty="0">
                <a:latin typeface="Arial" panose="020B0604020202020204" pitchFamily="34" charset="0"/>
                <a:cs typeface="Arial" panose="020B0604020202020204" pitchFamily="34" charset="0"/>
              </a:rPr>
              <a:t>Tra gli ostaggi anche due suore, mentre una terza è riuscita a fuggire e a dare l’allarme. I due assassini sono stati uccisi dalla polizia. </a:t>
            </a:r>
          </a:p>
          <a:p>
            <a:r>
              <a:rPr lang="it-IT" sz="8000" dirty="0">
                <a:latin typeface="Arial" panose="020B0604020202020204" pitchFamily="34" charset="0"/>
                <a:cs typeface="Arial" panose="020B0604020202020204" pitchFamily="34" charset="0"/>
              </a:rPr>
              <a:t>Padre Jacques era un uomo buono, di pace, ma “è stato assassinato come se fosse un criminale” </a:t>
            </a:r>
            <a:r>
              <a:rPr lang="it-IT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- ha </a:t>
            </a:r>
            <a:r>
              <a:rPr lang="it-IT" sz="8000" dirty="0">
                <a:latin typeface="Arial" panose="020B0604020202020204" pitchFamily="34" charset="0"/>
                <a:cs typeface="Arial" panose="020B0604020202020204" pitchFamily="34" charset="0"/>
              </a:rPr>
              <a:t>detto  Papa Francesco </a:t>
            </a:r>
            <a:r>
              <a:rPr lang="it-IT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- “ha </a:t>
            </a:r>
            <a:r>
              <a:rPr lang="it-IT" sz="8000" dirty="0">
                <a:latin typeface="Arial" panose="020B0604020202020204" pitchFamily="34" charset="0"/>
                <a:cs typeface="Arial" panose="020B0604020202020204" pitchFamily="34" charset="0"/>
              </a:rPr>
              <a:t>dato la vita nello stesso sacrificio di Gesù </a:t>
            </a:r>
            <a:r>
              <a:rPr lang="it-IT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sull’altare. È un martire </a:t>
            </a:r>
            <a:r>
              <a:rPr lang="it-IT" sz="8000" dirty="0">
                <a:latin typeface="Arial" panose="020B0604020202020204" pitchFamily="34" charset="0"/>
                <a:cs typeface="Arial" panose="020B0604020202020204" pitchFamily="34" charset="0"/>
              </a:rPr>
              <a:t>e i martiri sono </a:t>
            </a:r>
            <a:r>
              <a:rPr lang="it-IT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beati. </a:t>
            </a:r>
            <a:r>
              <a:rPr lang="it-IT" sz="8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obbiamo </a:t>
            </a:r>
            <a:r>
              <a:rPr lang="it-IT" sz="8000" dirty="0">
                <a:latin typeface="Arial" panose="020B0604020202020204" pitchFamily="34" charset="0"/>
                <a:cs typeface="Arial" panose="020B0604020202020204" pitchFamily="34" charset="0"/>
              </a:rPr>
              <a:t>pregarlo </a:t>
            </a:r>
            <a:r>
              <a:rPr lang="it-IT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affinché </a:t>
            </a:r>
            <a:r>
              <a:rPr lang="it-IT" sz="8000" dirty="0">
                <a:latin typeface="Arial" panose="020B0604020202020204" pitchFamily="34" charset="0"/>
                <a:cs typeface="Arial" panose="020B0604020202020204" pitchFamily="34" charset="0"/>
              </a:rPr>
              <a:t>ci dia la mitezza, la fratellanza, la </a:t>
            </a:r>
            <a:r>
              <a:rPr lang="it-IT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pace </a:t>
            </a:r>
            <a:r>
              <a:rPr lang="it-IT" sz="8000" dirty="0">
                <a:latin typeface="Arial" panose="020B0604020202020204" pitchFamily="34" charset="0"/>
                <a:cs typeface="Arial" panose="020B0604020202020204" pitchFamily="34" charset="0"/>
              </a:rPr>
              <a:t>e anche il coraggio di </a:t>
            </a:r>
            <a:r>
              <a:rPr lang="it-IT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dire </a:t>
            </a:r>
            <a:r>
              <a:rPr lang="it-IT" sz="8000" dirty="0">
                <a:latin typeface="Arial" panose="020B0604020202020204" pitchFamily="34" charset="0"/>
                <a:cs typeface="Arial" panose="020B0604020202020204" pitchFamily="34" charset="0"/>
              </a:rPr>
              <a:t>la verità: uccidere in nome di Dio è satanico”. </a:t>
            </a: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830037"/>
            <a:ext cx="2712157" cy="166285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411760" y="830037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27 luglio 2016 </a:t>
            </a:r>
          </a:p>
          <a:p>
            <a:pPr algn="r"/>
            <a:r>
              <a:rPr lang="fr-FR" sz="2200" dirty="0" smtClean="0">
                <a:latin typeface="Impact"/>
              </a:rPr>
              <a:t> </a:t>
            </a:r>
            <a:r>
              <a:rPr lang="fr-FR" sz="2100" dirty="0" smtClean="0">
                <a:latin typeface="Impact"/>
              </a:rPr>
              <a:t>Saint-Etienne-du-Rouvray,  </a:t>
            </a:r>
            <a:r>
              <a:rPr lang="fr-FR" sz="2100" dirty="0" err="1" smtClean="0">
                <a:latin typeface="Impact"/>
              </a:rPr>
              <a:t>Normandia</a:t>
            </a:r>
            <a:r>
              <a:rPr lang="fr-FR" sz="2100" dirty="0" smtClean="0">
                <a:latin typeface="Impact"/>
              </a:rPr>
              <a:t> - Francia</a:t>
            </a:r>
            <a:endParaRPr lang="it-IT" sz="2100" dirty="0"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0692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77505" y="1841397"/>
            <a:ext cx="5760640" cy="864096"/>
          </a:xfrm>
        </p:spPr>
        <p:txBody>
          <a:bodyPr/>
          <a:lstStyle/>
          <a:p>
            <a:pPr algn="r"/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Un contabile 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Caritas di </a:t>
            </a:r>
            <a:r>
              <a:rPr lang="it-IT" sz="38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Basankusu</a:t>
            </a:r>
            <a:endParaRPr lang="it-IT" sz="3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5616" y="3501008"/>
            <a:ext cx="6552728" cy="2520280"/>
          </a:xfrm>
        </p:spPr>
        <p:txBody>
          <a:bodyPr>
            <a:norm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contabile della Caritas di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Basankusu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nella provincia dell’Equatore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nella Repubblica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Democratica del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Congo, 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è stato ucciso l’11 agosto da due banditi, poi arrestati, a circa 50 km da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Basankusu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per derubarlo degli stipendi destinati agli insegnanti del territorio di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Befale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93" y="692696"/>
            <a:ext cx="2589284" cy="194714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843808" y="830037"/>
            <a:ext cx="547260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11 agosto 2016</a:t>
            </a:r>
          </a:p>
          <a:p>
            <a:pPr algn="r"/>
            <a:r>
              <a:rPr lang="it-IT" sz="2100" dirty="0" err="1" smtClean="0">
                <a:latin typeface="Impact"/>
              </a:rPr>
              <a:t>Basankusu</a:t>
            </a:r>
            <a:r>
              <a:rPr lang="it-IT" sz="2100" dirty="0" smtClean="0">
                <a:latin typeface="Impact"/>
              </a:rPr>
              <a:t> – Repubblica Democratica del Congo</a:t>
            </a:r>
            <a:endParaRPr lang="it-IT" sz="2100" dirty="0"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61523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59832" y="1400944"/>
            <a:ext cx="5256584" cy="803920"/>
          </a:xfrm>
        </p:spPr>
        <p:txBody>
          <a:bodyPr/>
          <a:lstStyle/>
          <a:p>
            <a:pPr algn="r"/>
            <a:r>
              <a:rPr lang="it-IT" sz="38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Lazarus</a:t>
            </a:r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38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Nwafor</a:t>
            </a:r>
            <a:endParaRPr lang="it-IT" sz="3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5616" y="3501008"/>
            <a:ext cx="6624736" cy="2520280"/>
          </a:xfrm>
        </p:spPr>
        <p:txBody>
          <a:bodyPr>
            <a:norm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Seminarista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di 26 anni, originario dell’Imo state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Nigeria è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rimasto ucciso il 25 agosto durante un attacco di un gruppo di appartenenti all’etnia dei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Fulani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alla comunità di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Ndiagu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Attakwu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nella località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Nkanu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nello stato nigeriano di Enugu, durante il quale altre persone sono state ferite o uccise.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" r="18605"/>
          <a:stretch/>
        </p:blipFill>
        <p:spPr>
          <a:xfrm>
            <a:off x="467544" y="325609"/>
            <a:ext cx="2879999" cy="242462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860032" y="830037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25 agosto 2016</a:t>
            </a:r>
          </a:p>
          <a:p>
            <a:pPr algn="r"/>
            <a:r>
              <a:rPr lang="it-IT" sz="2200" dirty="0" err="1" smtClean="0">
                <a:latin typeface="Impact"/>
              </a:rPr>
              <a:t>Nkanu</a:t>
            </a:r>
            <a:r>
              <a:rPr lang="it-IT" sz="2200" dirty="0">
                <a:latin typeface="Impact"/>
              </a:rPr>
              <a:t>, </a:t>
            </a:r>
            <a:r>
              <a:rPr lang="it-IT" sz="2200" dirty="0" smtClean="0">
                <a:latin typeface="Impact"/>
              </a:rPr>
              <a:t>Enugu - Nigeria</a:t>
            </a:r>
            <a:endParaRPr lang="it-IT" sz="2200" dirty="0"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6167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59832" y="1844824"/>
            <a:ext cx="5256584" cy="803920"/>
          </a:xfrm>
        </p:spPr>
        <p:txBody>
          <a:bodyPr/>
          <a:lstStyle/>
          <a:p>
            <a:pPr algn="r"/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uor Margaret </a:t>
            </a:r>
            <a:r>
              <a:rPr lang="it-IT" sz="3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Held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b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 suor Paula </a:t>
            </a:r>
            <a:r>
              <a:rPr lang="it-IT" sz="3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Merril</a:t>
            </a:r>
            <a:endParaRPr lang="it-IT" sz="3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3068960"/>
            <a:ext cx="7416824" cy="2520280"/>
          </a:xfrm>
        </p:spPr>
        <p:txBody>
          <a:bodyPr>
            <a:noAutofit/>
          </a:bodyPr>
          <a:lstStyle/>
          <a:p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Le due religiose, entrambe statunitensi, di 68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anni, sono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state uccise a coltellate nella loro casa a </a:t>
            </a:r>
            <a:r>
              <a:rPr lang="it-IT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Durant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, probabilmente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da un rapinatore, poi fuggito con la loro auto ritrovata abbandonata 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poco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lontano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restavano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servizio come infermiere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in un centro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sanitario che assiste gratuitamente le famiglie che non possono pagarsi le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cure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mediche. </a:t>
            </a:r>
            <a:endParaRPr lang="it-IT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25 agosto, non vedendole arrivare puntuali come sempre, i colleghi hanno avvisato la polizia, che nella loro abitazione ha rilevato segni di effrazione e trovato i loro corpi.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75" y="692696"/>
            <a:ext cx="3243386" cy="207024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355976" y="764704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25 agosto 2016</a:t>
            </a:r>
            <a:endParaRPr lang="it-IT" dirty="0">
              <a:latin typeface="Impact"/>
            </a:endParaRPr>
          </a:p>
          <a:p>
            <a:pPr algn="r"/>
            <a:r>
              <a:rPr lang="it-IT" sz="2200" dirty="0" err="1" smtClean="0">
                <a:latin typeface="Impact"/>
              </a:rPr>
              <a:t>Durant</a:t>
            </a:r>
            <a:r>
              <a:rPr lang="it-IT" sz="2200" dirty="0" smtClean="0">
                <a:latin typeface="Impact"/>
              </a:rPr>
              <a:t>, Mississippi – Stati Uniti</a:t>
            </a:r>
            <a:endParaRPr lang="it-IT" sz="2200" dirty="0"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1955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65140" y="1412776"/>
            <a:ext cx="5256584" cy="803920"/>
          </a:xfrm>
        </p:spPr>
        <p:txBody>
          <a:bodyPr/>
          <a:lstStyle/>
          <a:p>
            <a:pPr algn="r"/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uor </a:t>
            </a:r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Isabel </a:t>
            </a:r>
            <a:r>
              <a:rPr lang="it-IT" sz="38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Solá</a:t>
            </a:r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38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Matas</a:t>
            </a:r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68946" y="3356992"/>
            <a:ext cx="7560840" cy="2520280"/>
          </a:xfrm>
        </p:spPr>
        <p:txBody>
          <a:bodyPr>
            <a:noAutofit/>
          </a:bodyPr>
          <a:lstStyle/>
          <a:p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riginaria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Barcellona, 51 anni, missionaria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ad Haiti da molti anni, è stata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uccisa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mentre era alla guida della sua automobile in una strada centrale della capitale haitiana, Port </a:t>
            </a:r>
            <a:r>
              <a:rPr lang="it-IT" sz="1900" dirty="0" err="1"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 Prince. </a:t>
            </a:r>
            <a:endParaRPr lang="it-IT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’ stata raggiunta da due colpi di arma da fuoco durante un tentativo di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furto e le sono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stati rubati la sua borsa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oggetti personali. </a:t>
            </a:r>
            <a:endParaRPr lang="it-IT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suora, delle Religiose di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Gesù-Maria,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era molto impegnata con le fasce più umili e povere di Haiti, con le quali praticamente conviveva dopo il terremoto del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2010 impegnandosi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come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infermiera.</a:t>
            </a:r>
            <a:endParaRPr lang="it-IT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7" y="692696"/>
            <a:ext cx="3086082" cy="207024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860032" y="836712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2 settembre 2016</a:t>
            </a:r>
            <a:endParaRPr lang="it-IT" dirty="0">
              <a:latin typeface="Impact"/>
            </a:endParaRPr>
          </a:p>
          <a:p>
            <a:pPr algn="r"/>
            <a:r>
              <a:rPr lang="it-IT" sz="2200" dirty="0" smtClean="0">
                <a:latin typeface="Impact"/>
              </a:rPr>
              <a:t>Port </a:t>
            </a:r>
            <a:r>
              <a:rPr lang="it-IT" sz="2200" dirty="0" err="1" smtClean="0">
                <a:latin typeface="Impact"/>
              </a:rPr>
              <a:t>au</a:t>
            </a:r>
            <a:r>
              <a:rPr lang="it-IT" sz="2200" dirty="0" smtClean="0">
                <a:latin typeface="Impact"/>
              </a:rPr>
              <a:t> Prince– Haiti</a:t>
            </a:r>
            <a:endParaRPr lang="it-IT" sz="2200" dirty="0"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39685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59832" y="1325859"/>
            <a:ext cx="5256584" cy="803920"/>
          </a:xfrm>
        </p:spPr>
        <p:txBody>
          <a:bodyPr/>
          <a:lstStyle/>
          <a:p>
            <a:pPr algn="r"/>
            <a:r>
              <a:rPr lang="it-IT" sz="3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Esra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3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Patatang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</a:t>
            </a:r>
            <a:endParaRPr lang="it-IT" sz="3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5576" y="3068960"/>
            <a:ext cx="7560840" cy="2520280"/>
          </a:xfrm>
        </p:spPr>
        <p:txBody>
          <a:bodyPr>
            <a:noAutofit/>
          </a:bodyPr>
          <a:lstStyle/>
          <a:p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Catechista e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insegnante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cattolico di 27 anni,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è stato ucciso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un proiettile alla tempia nel distretto di Puncak </a:t>
            </a:r>
            <a:r>
              <a:rPr lang="it-IT" sz="1900" dirty="0" err="1">
                <a:latin typeface="Arial" panose="020B0604020202020204" pitchFamily="34" charset="0"/>
                <a:cs typeface="Arial" panose="020B0604020202020204" pitchFamily="34" charset="0"/>
              </a:rPr>
              <a:t>Jaya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nell'area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meridionale della Papua indonesiana. </a:t>
            </a:r>
            <a:endParaRPr lang="it-IT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Esra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da due anni insegnava alla scuola elementare e guidava anche una moto-taxi per integrare il suo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stipendio.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Nel pomeriggio del 12 settembre stava trasportando un passeggero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quando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è stato ucciso. </a:t>
            </a:r>
            <a:endParaRPr lang="it-IT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it-IT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Esra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resta un esempio per i giovani indonesiani, per la sua dedizione a servire con gioia gli altri in una situazione sociale tesa e difficile come quella in Papua", ha detto p. </a:t>
            </a:r>
            <a:r>
              <a:rPr lang="it-IT" sz="1900" dirty="0" err="1">
                <a:latin typeface="Arial" panose="020B0604020202020204" pitchFamily="34" charset="0"/>
                <a:cs typeface="Arial" panose="020B0604020202020204" pitchFamily="34" charset="0"/>
              </a:rPr>
              <a:t>Antonius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Haryanto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della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Conferenza episcopale dell'Indonesia.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22086"/>
            <a:ext cx="2088232" cy="231875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211960" y="764704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12 settembre 2016</a:t>
            </a:r>
          </a:p>
          <a:p>
            <a:pPr algn="r"/>
            <a:r>
              <a:rPr lang="it-IT" sz="2200" dirty="0">
                <a:latin typeface="Impact"/>
              </a:rPr>
              <a:t>Puncak </a:t>
            </a:r>
            <a:r>
              <a:rPr lang="it-IT" sz="2200" dirty="0" err="1" smtClean="0">
                <a:latin typeface="Impact"/>
              </a:rPr>
              <a:t>Jaya</a:t>
            </a:r>
            <a:r>
              <a:rPr lang="it-IT" sz="2200" dirty="0">
                <a:latin typeface="Impact"/>
              </a:rPr>
              <a:t>, </a:t>
            </a:r>
            <a:r>
              <a:rPr lang="it-IT" sz="2200" dirty="0" err="1" smtClean="0">
                <a:latin typeface="Impact"/>
              </a:rPr>
              <a:t>Timika</a:t>
            </a:r>
            <a:r>
              <a:rPr lang="it-IT" sz="2200" dirty="0" smtClean="0">
                <a:latin typeface="Impact"/>
              </a:rPr>
              <a:t> –Indonesia </a:t>
            </a:r>
            <a:endParaRPr lang="it-IT" sz="2200" dirty="0"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28685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051720" y="1664804"/>
            <a:ext cx="6264696" cy="803920"/>
          </a:xfrm>
        </p:spPr>
        <p:txBody>
          <a:bodyPr/>
          <a:lstStyle/>
          <a:p>
            <a:pPr algn="r"/>
            <a:r>
              <a:rPr lang="it-IT" sz="3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</a:t>
            </a:r>
            <a:r>
              <a:rPr lang="it-IT" sz="3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on </a:t>
            </a:r>
            <a:r>
              <a:rPr lang="it-IT" sz="30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Alejo</a:t>
            </a:r>
            <a:r>
              <a:rPr lang="it-IT" sz="3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Nabor </a:t>
            </a:r>
            <a:r>
              <a:rPr lang="it-IT" sz="30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Jiménez</a:t>
            </a:r>
            <a:r>
              <a:rPr lang="it-IT" sz="3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Ju</a:t>
            </a:r>
            <a:r>
              <a:rPr lang="it-IT" sz="30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Verdana"/>
                <a:cs typeface="Verdana"/>
              </a:rPr>
              <a:t>árez e </a:t>
            </a:r>
            <a:br>
              <a:rPr lang="it-IT" sz="30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Verdana"/>
                <a:cs typeface="Verdana"/>
              </a:rPr>
            </a:br>
            <a:r>
              <a:rPr lang="it-IT" sz="30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Verdana"/>
                <a:cs typeface="Verdana"/>
              </a:rPr>
              <a:t>don José Alfredo </a:t>
            </a:r>
            <a:r>
              <a:rPr lang="it-IT" sz="3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a typeface="Verdana"/>
                <a:cs typeface="Verdana"/>
              </a:rPr>
              <a:t>Suárez</a:t>
            </a:r>
            <a:r>
              <a:rPr lang="it-IT" sz="30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Verdana"/>
                <a:cs typeface="Verdana"/>
              </a:rPr>
              <a:t> de la Cruz </a:t>
            </a:r>
            <a:r>
              <a:rPr lang="it-IT" sz="3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</a:t>
            </a:r>
            <a:endParaRPr lang="it-IT" sz="3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5576" y="3068960"/>
            <a:ext cx="7992888" cy="2520280"/>
          </a:xfrm>
        </p:spPr>
        <p:txBody>
          <a:bodyPr>
            <a:no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due sacerdoti sono stati rapiti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la sera di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domenica 18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settembre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dalla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parrocchia di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Nuestra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Senora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de Fatima, nell’estrema periferia della città di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Poza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Rica, nella parte settentrionale dello stato di Veracruz. </a:t>
            </a: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loro corpi senza vita sono stati trovati la mattina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seguente,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al lato della strada che collega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Papantla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Poza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Rica.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collaboratore </a:t>
            </a: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dei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sacerdoti, rapito insieme a loro, è stato trovato vivo. </a:t>
            </a: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zona è stata scena di scontri violenti tra i cartelli della droga </a:t>
            </a: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anni.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211960" y="764704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19 settembre 2016</a:t>
            </a:r>
          </a:p>
          <a:p>
            <a:pPr algn="r"/>
            <a:r>
              <a:rPr lang="it-IT" sz="2000" dirty="0">
                <a:latin typeface="Impact"/>
              </a:rPr>
              <a:t> </a:t>
            </a:r>
            <a:r>
              <a:rPr lang="it-IT" sz="2200" dirty="0" err="1">
                <a:latin typeface="Impact"/>
              </a:rPr>
              <a:t>Poza</a:t>
            </a:r>
            <a:r>
              <a:rPr lang="it-IT" sz="2200" dirty="0">
                <a:latin typeface="Impact"/>
              </a:rPr>
              <a:t> </a:t>
            </a:r>
            <a:r>
              <a:rPr lang="it-IT" sz="2200" dirty="0" smtClean="0">
                <a:latin typeface="Impact"/>
              </a:rPr>
              <a:t>Rica, Veracruz – Messico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 r="9260"/>
          <a:stretch/>
        </p:blipFill>
        <p:spPr bwMode="auto">
          <a:xfrm>
            <a:off x="179510" y="764704"/>
            <a:ext cx="271873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86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63688" y="1914797"/>
            <a:ext cx="6480720" cy="803920"/>
          </a:xfrm>
        </p:spPr>
        <p:txBody>
          <a:bodyPr/>
          <a:lstStyle/>
          <a:p>
            <a:pPr algn="r"/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on José Alfredo </a:t>
            </a:r>
            <a:b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Lopez </a:t>
            </a:r>
            <a:r>
              <a:rPr lang="it-IT" sz="3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Guillen</a:t>
            </a:r>
            <a:endParaRPr lang="it-IT" sz="3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71600" y="3356992"/>
            <a:ext cx="7002016" cy="2520280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Il sacerdote era stato rapito lunedì 19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settembre e il corpo senza vita è stato ritrovato il 25 settembre nella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località nota come “La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Guayaba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” nel comune di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Michoacan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non lontano dal luogo dove don Lopez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Guillen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era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parroco della chiesa Santissima Trinità. </a:t>
            </a: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sacerdote è morto per i colpi di arma da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fuoco e dalla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sua abitazione sono state rubate molte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cose.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5" y="830037"/>
            <a:ext cx="2664296" cy="188868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635896" y="830037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24 settembre 2016</a:t>
            </a:r>
          </a:p>
          <a:p>
            <a:pPr algn="r"/>
            <a:r>
              <a:rPr lang="it-IT" sz="2200" dirty="0" smtClean="0">
                <a:latin typeface="Impact"/>
              </a:rPr>
              <a:t>La </a:t>
            </a:r>
            <a:r>
              <a:rPr lang="it-IT" sz="2200" dirty="0" err="1" smtClean="0">
                <a:latin typeface="Impact"/>
              </a:rPr>
              <a:t>Guayaba</a:t>
            </a:r>
            <a:r>
              <a:rPr lang="it-IT" sz="2200" dirty="0" smtClean="0">
                <a:latin typeface="Impact"/>
              </a:rPr>
              <a:t>, </a:t>
            </a:r>
            <a:r>
              <a:rPr lang="it-IT" sz="2200" dirty="0" err="1" smtClean="0">
                <a:latin typeface="Impact"/>
              </a:rPr>
              <a:t>Michoacan</a:t>
            </a:r>
            <a:r>
              <a:rPr lang="it-IT" sz="2200" dirty="0" smtClean="0">
                <a:latin typeface="Impact"/>
              </a:rPr>
              <a:t> - Messico</a:t>
            </a:r>
          </a:p>
        </p:txBody>
      </p:sp>
    </p:spTree>
    <p:extLst>
      <p:ext uri="{BB962C8B-B14F-4D97-AF65-F5344CB8AC3E}">
        <p14:creationId xmlns:p14="http://schemas.microsoft.com/office/powerpoint/2010/main" val="38885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59832" y="1400944"/>
            <a:ext cx="5256584" cy="803920"/>
          </a:xfrm>
        </p:spPr>
        <p:txBody>
          <a:bodyPr/>
          <a:lstStyle/>
          <a:p>
            <a:pPr algn="r"/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Elias </a:t>
            </a:r>
            <a:r>
              <a:rPr lang="it-IT" sz="3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Abiad</a:t>
            </a:r>
            <a:endParaRPr lang="it-IT" sz="3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5616" y="3356992"/>
            <a:ext cx="6858000" cy="2520280"/>
          </a:xfrm>
        </p:spPr>
        <p:txBody>
          <a:bodyPr>
            <a:noAutofit/>
          </a:bodyPr>
          <a:lstStyle/>
          <a:p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22 anni, giovane volontario di Caritas Syria. </a:t>
            </a:r>
          </a:p>
          <a:p>
            <a:r>
              <a:rPr lang="it-IT" sz="2200" dirty="0" smtClean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È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stato ucciso dai colpi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di mortaio 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caduti sul quartiere di </a:t>
            </a:r>
            <a:r>
              <a:rPr lang="it-IT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Sulaymaniyah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mentre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stava verificando il 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serbatoio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dell'acqua su un tetto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Elias era impegnato nei progetti di assistenza realizzati da Caritas Syria nell’area di Aleppo dal settembre 2014.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860032" y="830037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13 febbraio 2016 </a:t>
            </a:r>
            <a:endParaRPr lang="it-IT" dirty="0">
              <a:latin typeface="Impact"/>
            </a:endParaRPr>
          </a:p>
          <a:p>
            <a:pPr algn="r"/>
            <a:r>
              <a:rPr lang="it-IT" sz="2200" dirty="0" smtClean="0">
                <a:latin typeface="Impact"/>
              </a:rPr>
              <a:t>Aleppo - Syria </a:t>
            </a:r>
            <a:endParaRPr lang="it-IT" sz="2200" dirty="0">
              <a:latin typeface="Impact"/>
            </a:endParaRPr>
          </a:p>
        </p:txBody>
      </p:sp>
      <p:pic>
        <p:nvPicPr>
          <p:cNvPr id="1026" name="Picture 2" descr="C:\Users\cofano\Desktop\Elias Abi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4256"/>
            <a:ext cx="2736304" cy="250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01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61054" y="1844824"/>
            <a:ext cx="6977810" cy="803920"/>
          </a:xfrm>
        </p:spPr>
        <p:txBody>
          <a:bodyPr/>
          <a:lstStyle/>
          <a:p>
            <a:pPr algn="r"/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on Francisco Carlos </a:t>
            </a:r>
            <a:b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Barbosa Tenorio </a:t>
            </a:r>
            <a:endParaRPr lang="it-IT" sz="3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5576" y="3140968"/>
            <a:ext cx="7704856" cy="2520280"/>
          </a:xfrm>
        </p:spPr>
        <p:txBody>
          <a:bodyPr>
            <a:noAutofit/>
          </a:bodyPr>
          <a:lstStyle/>
          <a:p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Aveva 37 anni quando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è stato trovato morto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lungo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la strada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 Nova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Iguaçu,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nello stato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di Rio de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Janeiro. </a:t>
            </a:r>
          </a:p>
          <a:p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Secondo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testimonianze degli amici che hanno riconosciuto il corpo, il sacerdote aveva segni da arma da taglio e l’impronta del calcio di un fucile sulla testa. Non si è trovata l'auto che guidava in quel momento. </a:t>
            </a:r>
            <a:endParaRPr lang="it-IT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Don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Francisco era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un parroco amato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dai fedeli e non aveva nemici.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Probabilmente è stata una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rapina conclusa in omicidio. </a:t>
            </a:r>
            <a:endParaRPr lang="it-IT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Era andato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a visitare una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famiglia,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ma sembra che non sia mai </a:t>
            </a:r>
            <a:endParaRPr lang="it-IT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tornato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a casa.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1834"/>
            <a:ext cx="2173967" cy="228545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635896" y="764704"/>
            <a:ext cx="4667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9 ottobre 2016</a:t>
            </a:r>
          </a:p>
          <a:p>
            <a:pPr algn="r"/>
            <a:r>
              <a:rPr lang="it-IT" sz="2200" dirty="0">
                <a:latin typeface="Impact"/>
              </a:rPr>
              <a:t>Nova </a:t>
            </a:r>
            <a:r>
              <a:rPr lang="it-IT" sz="2200" dirty="0" smtClean="0">
                <a:latin typeface="Impact"/>
              </a:rPr>
              <a:t>Iguaçu, Rio de Janeiro - Brasile</a:t>
            </a:r>
          </a:p>
        </p:txBody>
      </p:sp>
    </p:spTree>
    <p:extLst>
      <p:ext uri="{BB962C8B-B14F-4D97-AF65-F5344CB8AC3E}">
        <p14:creationId xmlns:p14="http://schemas.microsoft.com/office/powerpoint/2010/main" val="2269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59832" y="1400944"/>
            <a:ext cx="5256584" cy="803920"/>
          </a:xfrm>
        </p:spPr>
        <p:txBody>
          <a:bodyPr/>
          <a:lstStyle/>
          <a:p>
            <a:pPr algn="r"/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on João </a:t>
            </a:r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Paulo </a:t>
            </a:r>
            <a:r>
              <a:rPr lang="it-IT" sz="38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Nolli</a:t>
            </a:r>
            <a:endParaRPr lang="it-IT" sz="3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3068960"/>
            <a:ext cx="7416824" cy="2520280"/>
          </a:xfrm>
        </p:spPr>
        <p:txBody>
          <a:bodyPr>
            <a:noAutofit/>
          </a:bodyPr>
          <a:lstStyle/>
          <a:p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Scomparso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l’8 ottobre, è stato ritrovato cadavere l’11 ottobre, con chiari segni di violenza omicida. La polizia ha arrestato tre giovani mentre cercavano di vendere alcuni oggetti appartenenti al sacerdote, e questi hanno confessato il furto finito in omicidio. </a:t>
            </a:r>
            <a:endParaRPr lang="it-IT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tre giovani tossicodipendenti di 17 anni, cui don João Paulo </a:t>
            </a:r>
            <a:r>
              <a:rPr lang="it-IT" sz="1900" dirty="0" err="1">
                <a:latin typeface="Arial" panose="020B0604020202020204" pitchFamily="34" charset="0"/>
                <a:cs typeface="Arial" panose="020B0604020202020204" pitchFamily="34" charset="0"/>
              </a:rPr>
              <a:t>Nolli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, 35 anni, aveva accettato di dare un passaggio lungo una strada di periferia, lo hanno derubato del portafoglio, dell’auto e del cellulare. </a:t>
            </a:r>
            <a:endParaRPr lang="it-IT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Era molto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noto: riuniva più di 5 mila persone alle Messe che celebrava, inoltre guidava il programma radio televisivo intitolato "Dio si prende cura di me" (Deus </a:t>
            </a:r>
            <a:r>
              <a:rPr lang="it-IT" sz="1900" dirty="0" err="1">
                <a:latin typeface="Arial" panose="020B0604020202020204" pitchFamily="34" charset="0"/>
                <a:cs typeface="Arial" panose="020B0604020202020204" pitchFamily="34" charset="0"/>
              </a:rPr>
              <a:t>cuida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it-IT" sz="1900" dirty="0" err="1">
                <a:latin typeface="Arial" panose="020B0604020202020204" pitchFamily="34" charset="0"/>
                <a:cs typeface="Arial" panose="020B0604020202020204" pitchFamily="34" charset="0"/>
              </a:rPr>
              <a:t>mim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46" y="476672"/>
            <a:ext cx="2093211" cy="238102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491880" y="908720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11 ottobre 2016</a:t>
            </a:r>
          </a:p>
          <a:p>
            <a:pPr algn="r"/>
            <a:r>
              <a:rPr lang="it-IT" sz="2200" dirty="0">
                <a:latin typeface="Impact"/>
              </a:rPr>
              <a:t> </a:t>
            </a:r>
            <a:r>
              <a:rPr lang="it-IT" sz="2200" dirty="0" err="1" smtClean="0">
                <a:latin typeface="+mj-lt"/>
              </a:rPr>
              <a:t>Rondon</a:t>
            </a:r>
            <a:r>
              <a:rPr lang="it-IT" sz="2200" dirty="0" err="1" smtClean="0">
                <a:latin typeface="+mj-lt"/>
                <a:ea typeface="Verdana"/>
                <a:cs typeface="Verdana"/>
              </a:rPr>
              <a:t>ó</a:t>
            </a:r>
            <a:r>
              <a:rPr lang="it-IT" sz="2200" dirty="0" err="1" smtClean="0">
                <a:latin typeface="+mj-lt"/>
              </a:rPr>
              <a:t>polis</a:t>
            </a:r>
            <a:r>
              <a:rPr lang="it-IT" sz="2200" dirty="0" smtClean="0">
                <a:latin typeface="+mj-lt"/>
              </a:rPr>
              <a:t>, </a:t>
            </a:r>
            <a:r>
              <a:rPr lang="it-IT" sz="2200" dirty="0" err="1" smtClean="0">
                <a:latin typeface="+mj-lt"/>
              </a:rPr>
              <a:t>Mato</a:t>
            </a:r>
            <a:r>
              <a:rPr lang="it-IT" sz="2200" dirty="0" smtClean="0">
                <a:latin typeface="+mj-lt"/>
              </a:rPr>
              <a:t> Grosso - Brasile </a:t>
            </a:r>
          </a:p>
        </p:txBody>
      </p:sp>
    </p:spTree>
    <p:extLst>
      <p:ext uri="{BB962C8B-B14F-4D97-AF65-F5344CB8AC3E}">
        <p14:creationId xmlns:p14="http://schemas.microsoft.com/office/powerpoint/2010/main" val="42953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720330" y="1556792"/>
            <a:ext cx="5616624" cy="803920"/>
          </a:xfrm>
        </p:spPr>
        <p:txBody>
          <a:bodyPr/>
          <a:lstStyle/>
          <a:p>
            <a:pPr algn="r"/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on Joseph </a:t>
            </a:r>
            <a:r>
              <a:rPr lang="it-IT" sz="3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Mulimbi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3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Nguli</a:t>
            </a:r>
            <a:endParaRPr lang="it-IT" sz="3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99592" y="3140968"/>
            <a:ext cx="7272808" cy="2520280"/>
          </a:xfrm>
        </p:spPr>
        <p:txBody>
          <a:bodyPr>
            <a:no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Vicario della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parrocchia di San Martino nel comune di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Katuba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nella Repubblica Democratica del Congo,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aveva 52 anni quando è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stato ucciso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un agguato nella notte tra il 21 e il 22 ottobre 2016. Mentre rientrava a casa, il sacerdote è stato raggiunto al ventre da un colpo di Kalashnikov. </a:t>
            </a: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deterioramento delle condizioni di sicurezza in vaste aree del Paese è stato denunciato più volte dai Vescovi congolesi, che hanno denunciano anche “attacchi a parrocchie e ad alcune comunità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religiose”. 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" r="4944"/>
          <a:stretch/>
        </p:blipFill>
        <p:spPr>
          <a:xfrm>
            <a:off x="332259" y="527745"/>
            <a:ext cx="2726457" cy="209175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733303" y="673532"/>
            <a:ext cx="561662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22 ottobre 2016</a:t>
            </a:r>
          </a:p>
          <a:p>
            <a:pPr algn="r"/>
            <a:r>
              <a:rPr lang="it-IT" sz="2200" dirty="0" err="1" smtClean="0">
                <a:latin typeface="Impact"/>
              </a:rPr>
              <a:t>Katuba</a:t>
            </a:r>
            <a:r>
              <a:rPr lang="it-IT" sz="2200" dirty="0" smtClean="0">
                <a:latin typeface="Impact"/>
              </a:rPr>
              <a:t>, Lubumbashi – Repubblica </a:t>
            </a:r>
          </a:p>
          <a:p>
            <a:pPr algn="r"/>
            <a:r>
              <a:rPr lang="it-IT" sz="2200" dirty="0" smtClean="0">
                <a:latin typeface="Impact"/>
              </a:rPr>
              <a:t>Democratica del Congo </a:t>
            </a:r>
            <a:endParaRPr lang="it-IT" sz="2200" dirty="0"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97768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07021" y="1772816"/>
            <a:ext cx="7344816" cy="803920"/>
          </a:xfrm>
        </p:spPr>
        <p:txBody>
          <a:bodyPr/>
          <a:lstStyle/>
          <a:p>
            <a:pPr algn="r"/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on José Fortunato </a:t>
            </a:r>
            <a:b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it-IT" sz="3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Bedoya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Franco </a:t>
            </a:r>
            <a:endParaRPr lang="it-IT" sz="3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5616" y="3356992"/>
            <a:ext cx="6858000" cy="2520280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Missionario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di 91 anni,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è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morto nel pomeriggio del 25 ottobre, a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Rionegro in Colombia.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E’ stato trovato su una strada pubblica,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svenuto ed è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stato soccorso e portato all'ospedale di San Juan de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Dios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Secondo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testimonianze di alcuni passanti, il missionario era stato aggredito per strada da una persona con una siringa in mano, probabilmente in un tentativo di furto. 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ospedale è stato accertato che gli era stato iniettato del veleno.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3878"/>
            <a:ext cx="2592288" cy="231161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995489" y="716462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25  Ottobre 2016</a:t>
            </a:r>
          </a:p>
          <a:p>
            <a:pPr algn="r"/>
            <a:r>
              <a:rPr lang="it-IT" sz="2200" dirty="0" smtClean="0">
                <a:latin typeface="Impact"/>
              </a:rPr>
              <a:t>Rionegro, Antioquia - Colombia</a:t>
            </a:r>
            <a:endParaRPr lang="it-IT" sz="2200" dirty="0"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50319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63713" y="1484784"/>
            <a:ext cx="6120680" cy="803920"/>
          </a:xfrm>
        </p:spPr>
        <p:txBody>
          <a:bodyPr/>
          <a:lstStyle/>
          <a:p>
            <a:pPr algn="r"/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uor Clara </a:t>
            </a:r>
            <a:r>
              <a:rPr lang="it-IT" sz="3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Agano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3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Kahambu</a:t>
            </a:r>
            <a:endParaRPr lang="it-IT" sz="3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5576" y="3140968"/>
            <a:ext cx="7664871" cy="2520280"/>
          </a:xfrm>
        </p:spPr>
        <p:txBody>
          <a:bodyPr>
            <a:normAutofit fontScale="25000" lnSpcReduction="20000"/>
          </a:bodyPr>
          <a:lstStyle/>
          <a:p>
            <a:r>
              <a:rPr lang="it-IT" sz="76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7600" dirty="0" smtClean="0">
                <a:latin typeface="Arial" panose="020B0604020202020204" pitchFamily="34" charset="0"/>
                <a:cs typeface="Arial" panose="020B0604020202020204" pitchFamily="34" charset="0"/>
              </a:rPr>
              <a:t>eligiosa </a:t>
            </a:r>
            <a:r>
              <a:rPr lang="it-IT" sz="7600" dirty="0">
                <a:latin typeface="Arial" panose="020B0604020202020204" pitchFamily="34" charset="0"/>
                <a:cs typeface="Arial" panose="020B0604020202020204" pitchFamily="34" charset="0"/>
              </a:rPr>
              <a:t>congolese della Congregazione delle Suore Francescane Scolastiche di Cristo Re, </a:t>
            </a:r>
            <a:r>
              <a:rPr lang="it-IT" sz="7600" dirty="0" smtClean="0">
                <a:latin typeface="Arial" panose="020B0604020202020204" pitchFamily="34" charset="0"/>
                <a:cs typeface="Arial" panose="020B0604020202020204" pitchFamily="34" charset="0"/>
              </a:rPr>
              <a:t>uccisa il 29 novembre, nella </a:t>
            </a:r>
            <a:r>
              <a:rPr lang="it-IT" sz="7600" dirty="0">
                <a:latin typeface="Arial" panose="020B0604020202020204" pitchFamily="34" charset="0"/>
                <a:cs typeface="Arial" panose="020B0604020202020204" pitchFamily="34" charset="0"/>
              </a:rPr>
              <a:t>parrocchia Mater Dei di </a:t>
            </a:r>
            <a:r>
              <a:rPr lang="it-IT" sz="7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Bukavu</a:t>
            </a:r>
            <a:r>
              <a:rPr lang="it-IT" sz="7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it-IT" sz="7600" dirty="0" smtClean="0">
                <a:latin typeface="Arial" panose="020B0604020202020204" pitchFamily="34" charset="0"/>
                <a:cs typeface="Arial" panose="020B0604020202020204" pitchFamily="34" charset="0"/>
              </a:rPr>
              <a:t>Suor </a:t>
            </a:r>
            <a:r>
              <a:rPr lang="it-IT" sz="7600" dirty="0">
                <a:latin typeface="Arial" panose="020B0604020202020204" pitchFamily="34" charset="0"/>
                <a:cs typeface="Arial" panose="020B0604020202020204" pitchFamily="34" charset="0"/>
              </a:rPr>
              <a:t>Clara si trovava nel suo ufficio con una studentessa, quando un uomo si è presentato al guardiano della struttura dicendo che doveva iscrivere la propria figlia alla scuola religiosa. </a:t>
            </a:r>
            <a:r>
              <a:rPr lang="it-IT" sz="7600" dirty="0" smtClean="0">
                <a:latin typeface="Arial" panose="020B0604020202020204" pitchFamily="34" charset="0"/>
                <a:cs typeface="Arial" panose="020B0604020202020204" pitchFamily="34" charset="0"/>
              </a:rPr>
              <a:t>Entrato </a:t>
            </a:r>
            <a:r>
              <a:rPr lang="it-IT" sz="7600" dirty="0">
                <a:latin typeface="Arial" panose="020B0604020202020204" pitchFamily="34" charset="0"/>
                <a:cs typeface="Arial" panose="020B0604020202020204" pitchFamily="34" charset="0"/>
              </a:rPr>
              <a:t>si è scagliato contro la suora colpendola con un coltello al collo. L’uomo è stato catturato ma per la </a:t>
            </a:r>
            <a:r>
              <a:rPr lang="it-IT" sz="7600" dirty="0" smtClean="0">
                <a:latin typeface="Arial" panose="020B0604020202020204" pitchFamily="34" charset="0"/>
                <a:cs typeface="Arial" panose="020B0604020202020204" pitchFamily="34" charset="0"/>
              </a:rPr>
              <a:t>religiosa non </a:t>
            </a:r>
            <a:r>
              <a:rPr lang="it-IT" sz="7600" dirty="0">
                <a:latin typeface="Arial" panose="020B0604020202020204" pitchFamily="34" charset="0"/>
                <a:cs typeface="Arial" panose="020B0604020202020204" pitchFamily="34" charset="0"/>
              </a:rPr>
              <a:t>c’è stato nulla da fare. È spirata nel giungere all’ospedale.</a:t>
            </a:r>
          </a:p>
          <a:p>
            <a:r>
              <a:rPr lang="it-IT" sz="7600" dirty="0" smtClean="0"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it-IT" sz="7600" dirty="0">
                <a:latin typeface="Arial" panose="020B0604020202020204" pitchFamily="34" charset="0"/>
                <a:cs typeface="Arial" panose="020B0604020202020204" pitchFamily="34" charset="0"/>
              </a:rPr>
              <a:t>insegnato psicologia, pedagogia e catechesi. Era Preside </a:t>
            </a:r>
            <a:r>
              <a:rPr lang="it-IT" sz="7600" dirty="0" smtClean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it-IT" sz="7600" dirty="0">
                <a:latin typeface="Arial" panose="020B0604020202020204" pitchFamily="34" charset="0"/>
                <a:cs typeface="Arial" panose="020B0604020202020204" pitchFamily="34" charset="0"/>
              </a:rPr>
              <a:t>centro pastorale "Mater Dei" dove insegnava a leggere e scrivere alle ragazze povere. </a:t>
            </a: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20502"/>
            <a:ext cx="2367584" cy="236758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027809" y="668741"/>
            <a:ext cx="525658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29 novembre 2016</a:t>
            </a:r>
          </a:p>
          <a:p>
            <a:pPr algn="r"/>
            <a:r>
              <a:rPr lang="it-IT" sz="2200" dirty="0" err="1" smtClean="0">
                <a:latin typeface="Impact"/>
              </a:rPr>
              <a:t>Bukavu</a:t>
            </a:r>
            <a:r>
              <a:rPr lang="it-IT" sz="2200" dirty="0" smtClean="0">
                <a:latin typeface="Impact"/>
              </a:rPr>
              <a:t>, Sud </a:t>
            </a:r>
            <a:r>
              <a:rPr lang="it-IT" sz="2200" dirty="0" err="1" smtClean="0">
                <a:latin typeface="Impact"/>
              </a:rPr>
              <a:t>Kivu</a:t>
            </a:r>
            <a:r>
              <a:rPr lang="it-IT" sz="2200" dirty="0" smtClean="0">
                <a:latin typeface="Impact"/>
              </a:rPr>
              <a:t> – Repubblica </a:t>
            </a:r>
          </a:p>
          <a:p>
            <a:pPr algn="r"/>
            <a:r>
              <a:rPr lang="it-IT" sz="2200" dirty="0" smtClean="0">
                <a:latin typeface="Impact"/>
              </a:rPr>
              <a:t>Democratica del Congo</a:t>
            </a:r>
            <a:endParaRPr lang="it-IT" sz="2200" dirty="0"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8833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52092" y="2132856"/>
            <a:ext cx="6464324" cy="803920"/>
          </a:xfrm>
        </p:spPr>
        <p:txBody>
          <a:bodyPr/>
          <a:lstStyle/>
          <a:p>
            <a:pPr algn="r"/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suor </a:t>
            </a:r>
            <a:r>
              <a:rPr lang="it-IT" sz="3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Marguerite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suor Reginette, </a:t>
            </a:r>
            <a:b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suor </a:t>
            </a:r>
            <a:r>
              <a:rPr lang="it-IT" sz="3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Anselm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e suor Judith </a:t>
            </a:r>
            <a:endParaRPr lang="it-IT" sz="3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3068960"/>
            <a:ext cx="7344816" cy="2520280"/>
          </a:xfrm>
        </p:spPr>
        <p:txBody>
          <a:bodyPr>
            <a:noAutofit/>
          </a:bodyPr>
          <a:lstStyle/>
          <a:p>
            <a:r>
              <a:rPr lang="it-IT" sz="21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it-I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uattro Suore Missionarie della Carità, due ruandesi, una indiana e una keniota sono state trucidate da un commando di uomini armati che ha attaccato la struttura dove assistevano anziani e disabili. </a:t>
            </a:r>
          </a:p>
          <a:p>
            <a:r>
              <a:rPr lang="it-I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Oltre alle suore, sono stati uccisi l’autista, almeno altri due collaboratori della comunità e anche anziani e disabili assistiti dalle suore.</a:t>
            </a:r>
          </a:p>
          <a:p>
            <a:r>
              <a:rPr lang="it-I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Papa Francesco ha definito la strage di </a:t>
            </a:r>
            <a:r>
              <a:rPr lang="it-IT" sz="2100" dirty="0">
                <a:latin typeface="Arial" panose="020B0604020202020204" pitchFamily="34" charset="0"/>
                <a:cs typeface="Arial" panose="020B0604020202020204" pitchFamily="34" charset="0"/>
              </a:rPr>
              <a:t>Aden </a:t>
            </a:r>
            <a:r>
              <a:rPr lang="it-I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it-IT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it-IT" sz="2100" i="1" dirty="0">
                <a:latin typeface="Arial" panose="020B0604020202020204" pitchFamily="34" charset="0"/>
                <a:cs typeface="Arial" panose="020B0604020202020204" pitchFamily="34" charset="0"/>
              </a:rPr>
              <a:t>atto di violenza insensata e </a:t>
            </a:r>
            <a:r>
              <a:rPr lang="it-IT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diabolica".</a:t>
            </a:r>
            <a:endParaRPr lang="it-IT" sz="2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3240360" cy="192947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867622" y="476094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4 marzo 2016 </a:t>
            </a:r>
            <a:endParaRPr lang="it-IT" dirty="0">
              <a:latin typeface="Impact"/>
            </a:endParaRPr>
          </a:p>
          <a:p>
            <a:pPr algn="r"/>
            <a:r>
              <a:rPr lang="it-IT" sz="2200" dirty="0" smtClean="0">
                <a:latin typeface="Impact"/>
              </a:rPr>
              <a:t>Aden - Yemen</a:t>
            </a:r>
            <a:endParaRPr lang="it-IT" sz="2200" dirty="0"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81159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59832" y="1400944"/>
            <a:ext cx="5256584" cy="803920"/>
          </a:xfrm>
        </p:spPr>
        <p:txBody>
          <a:bodyPr/>
          <a:lstStyle/>
          <a:p>
            <a:pPr algn="r"/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fra Antonio Moser</a:t>
            </a:r>
            <a:endParaRPr lang="it-IT" sz="3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3212976"/>
            <a:ext cx="7290048" cy="2520280"/>
          </a:xfrm>
        </p:spPr>
        <p:txBody>
          <a:bodyPr>
            <a:noAutofit/>
          </a:bodyPr>
          <a:lstStyle/>
          <a:p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Aveva 75 anni quando è stato ucciso durante un tentativo di rapina sulla strada statale Washington Luiz. </a:t>
            </a:r>
          </a:p>
          <a:p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Fra Moser, dell’Ordine dei Frati Minori (OFM), era direttore della casa editrice </a:t>
            </a:r>
            <a:r>
              <a:rPr lang="it-IT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Vozes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e aveva preso parte all’ultimo Sinodo dei Vescovi sulla famiglia come collaboratore del Segretario speciale.</a:t>
            </a:r>
          </a:p>
          <a:p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Aveva scritto molti libri e offerto un grande contributo alla Chiesa locale. 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5983"/>
            <a:ext cx="3240360" cy="232000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860032" y="830037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9 marzo 2016</a:t>
            </a:r>
            <a:endParaRPr lang="it-IT" dirty="0">
              <a:latin typeface="Impact"/>
            </a:endParaRPr>
          </a:p>
          <a:p>
            <a:pPr algn="r"/>
            <a:r>
              <a:rPr lang="it-IT" sz="2200" dirty="0" smtClean="0">
                <a:latin typeface="Impact"/>
              </a:rPr>
              <a:t>Rio de Janeiro - Brasile</a:t>
            </a:r>
            <a:endParaRPr lang="it-IT" sz="2200" dirty="0"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68579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43089" y="1628800"/>
            <a:ext cx="5256584" cy="803920"/>
          </a:xfrm>
        </p:spPr>
        <p:txBody>
          <a:bodyPr/>
          <a:lstStyle/>
          <a:p>
            <a:pPr algn="r"/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adre Vincent </a:t>
            </a:r>
            <a:r>
              <a:rPr lang="it-IT" sz="3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Machozi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endParaRPr lang="it-IT" sz="3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5616" y="3356992"/>
            <a:ext cx="6858000" cy="2520280"/>
          </a:xfrm>
        </p:spPr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4" y="980729"/>
            <a:ext cx="3062293" cy="172819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485431" y="785835"/>
            <a:ext cx="481424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20 marzo 2016</a:t>
            </a:r>
          </a:p>
          <a:p>
            <a:pPr algn="r"/>
            <a:r>
              <a:rPr lang="it-IT" sz="2200" dirty="0" err="1" smtClean="0">
                <a:latin typeface="Impact"/>
              </a:rPr>
              <a:t>Vitungwe-Isale</a:t>
            </a:r>
            <a:r>
              <a:rPr lang="it-IT" sz="2200" dirty="0" smtClean="0">
                <a:latin typeface="Impact"/>
              </a:rPr>
              <a:t>, Nord </a:t>
            </a:r>
            <a:r>
              <a:rPr lang="it-IT" sz="2200" dirty="0" err="1" smtClean="0">
                <a:latin typeface="Impact"/>
              </a:rPr>
              <a:t>Kivu</a:t>
            </a:r>
            <a:r>
              <a:rPr lang="it-IT" sz="2200" dirty="0" smtClean="0">
                <a:latin typeface="Impact"/>
              </a:rPr>
              <a:t> – Repubblica Democratica del Congo </a:t>
            </a:r>
            <a:endParaRPr lang="it-IT" sz="2200" dirty="0">
              <a:latin typeface="Impac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55576" y="3068960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 sacerdote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assunzionista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è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stato ucciso nella notte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 militari delle forze armate congolesi che hanno fatto irruzione in un centro sociale dove si erano riuniti i capi tradizionalisti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Nande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per una riflessione sulla pace.  </a:t>
            </a:r>
            <a:endParaRPr lang="it-IT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Hanno dichiarato di voler uccidere il capo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Kalemire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 p. Vincent, che è stato colpito con una raffica di armi da fuoco nel cortile.</a:t>
            </a:r>
            <a:endParaRPr lang="it-IT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P. Vincent era già sfuggito a sette attentati e aveva denunciato più volte le sofferenze della popolazione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Nande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causate da diversi gruppi armati dediti allo sfruttamento illegale del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coltan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09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67744" y="1652300"/>
            <a:ext cx="6048672" cy="803920"/>
          </a:xfrm>
        </p:spPr>
        <p:txBody>
          <a:bodyPr/>
          <a:lstStyle/>
          <a:p>
            <a:pPr algn="r"/>
            <a:r>
              <a:rPr lang="it-IT" sz="37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</a:t>
            </a:r>
            <a:r>
              <a:rPr lang="it-IT" sz="3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Un operatore Caritas di </a:t>
            </a:r>
            <a:r>
              <a:rPr lang="it-IT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Uvira</a:t>
            </a:r>
            <a:r>
              <a:rPr lang="it-IT" sz="3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</a:t>
            </a:r>
            <a:endParaRPr lang="it-IT" sz="3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43608" y="3212976"/>
            <a:ext cx="6858000" cy="2520280"/>
          </a:xfrm>
        </p:spPr>
        <p:txBody>
          <a:bodyPr>
            <a:noAutofit/>
          </a:bodyPr>
          <a:lstStyle/>
          <a:p>
            <a:r>
              <a:rPr lang="it-I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Un operatore della Caritas è stato ucciso in un agguato stradale avvenuto nei pressi del ponte </a:t>
            </a:r>
            <a:r>
              <a:rPr lang="it-IT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Lubumba</a:t>
            </a:r>
            <a:r>
              <a:rPr lang="it-I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, a più di 40 km da </a:t>
            </a:r>
            <a:r>
              <a:rPr lang="it-IT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Uvira</a:t>
            </a:r>
            <a:r>
              <a:rPr lang="it-I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it-I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L’automezzo della Caritas era incaricato di trasportare gli stipendi degli insegnanti nel Territorio di </a:t>
            </a:r>
            <a:r>
              <a:rPr lang="it-IT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Fizi</a:t>
            </a:r>
            <a:r>
              <a:rPr lang="it-I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it-I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I malviventi hanno costretto l’autista a scendere dal veicolo prima di ucciderlo con un colpo alla testa.      </a:t>
            </a:r>
          </a:p>
          <a:p>
            <a:r>
              <a:rPr lang="it-I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È morto durante il trasporto in ospedale. </a:t>
            </a:r>
            <a:endParaRPr lang="it-IT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7"/>
            <a:ext cx="2520280" cy="192679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419872" y="775849"/>
            <a:ext cx="489654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25 marzo 2016</a:t>
            </a:r>
          </a:p>
          <a:p>
            <a:pPr algn="r"/>
            <a:r>
              <a:rPr lang="it-IT" sz="2200" dirty="0" err="1" smtClean="0">
                <a:latin typeface="Impact"/>
              </a:rPr>
              <a:t>Uvira</a:t>
            </a:r>
            <a:r>
              <a:rPr lang="it-IT" sz="2200" dirty="0" smtClean="0">
                <a:latin typeface="Impact"/>
              </a:rPr>
              <a:t>, Sud </a:t>
            </a:r>
            <a:r>
              <a:rPr lang="it-IT" sz="2200" dirty="0" err="1" smtClean="0">
                <a:latin typeface="Impact"/>
              </a:rPr>
              <a:t>Kivu</a:t>
            </a:r>
            <a:r>
              <a:rPr lang="it-IT" sz="2200" dirty="0" smtClean="0">
                <a:latin typeface="Impact"/>
              </a:rPr>
              <a:t> – Repubblica Democratica del Congo </a:t>
            </a:r>
            <a:endParaRPr lang="it-IT" sz="2200" dirty="0"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407682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02168" y="1916832"/>
            <a:ext cx="6768752" cy="803920"/>
          </a:xfrm>
        </p:spPr>
        <p:txBody>
          <a:bodyPr/>
          <a:lstStyle/>
          <a:p>
            <a:pPr algn="r"/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on Darwin Antonio </a:t>
            </a:r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Zambrano </a:t>
            </a:r>
            <a:r>
              <a:rPr lang="it-IT" sz="3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Gamez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endParaRPr lang="it-IT" sz="3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71600" y="3356992"/>
            <a:ext cx="7128792" cy="2520280"/>
          </a:xfrm>
        </p:spPr>
        <p:txBody>
          <a:bodyPr>
            <a:noAutofit/>
          </a:bodyPr>
          <a:lstStyle/>
          <a:p>
            <a:r>
              <a:rPr lang="it-I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Sacerdote della diocesi di San Cristobal in Venezuela, è stato ucciso nella notte del 30 marzo. I suoi resti sono stati trovati in un parco nella città di San Cristobal la mattina seguente e mostrano segni di violenza e di coltellate.</a:t>
            </a:r>
          </a:p>
          <a:p>
            <a:r>
              <a:rPr lang="it-I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Le ragioni per cui è stato ucciso rimangono sconosciute. </a:t>
            </a:r>
          </a:p>
          <a:p>
            <a:r>
              <a:rPr lang="it-I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Era viceparroco ed era conosciuto per il suo spirito di servizio, l’umorismo e la gioia.</a:t>
            </a:r>
            <a:endParaRPr lang="it-IT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7417"/>
            <a:ext cx="3021332" cy="186547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860032" y="830037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30 Marzo 2016</a:t>
            </a:r>
          </a:p>
          <a:p>
            <a:pPr algn="r"/>
            <a:r>
              <a:rPr lang="it-IT" sz="2200" dirty="0" smtClean="0">
                <a:latin typeface="Impact"/>
              </a:rPr>
              <a:t>San Cristobal - Venezuela</a:t>
            </a:r>
            <a:endParaRPr lang="it-IT" sz="2200" dirty="0"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78082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59832" y="1400944"/>
            <a:ext cx="5256584" cy="803920"/>
          </a:xfrm>
        </p:spPr>
        <p:txBody>
          <a:bodyPr/>
          <a:lstStyle/>
          <a:p>
            <a:pPr algn="r"/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on Rene </a:t>
            </a:r>
            <a:r>
              <a:rPr lang="it-IT" sz="3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Wayne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Robert </a:t>
            </a:r>
            <a:endParaRPr lang="it-IT" sz="3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3212976"/>
            <a:ext cx="8136904" cy="2520280"/>
          </a:xfrm>
        </p:spPr>
        <p:txBody>
          <a:bodyPr>
            <a:noAutofit/>
          </a:bodyPr>
          <a:lstStyle/>
          <a:p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Sacerdote della diocesi di Saint </a:t>
            </a:r>
            <a:r>
              <a:rPr lang="it-IT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Augustine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in Florida, aveva 71 anni quando, dopo essere scomparso da alcuni giorni, è stato trovato morto il 18 aprile. </a:t>
            </a:r>
          </a:p>
          <a:p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Il suo corpo è stato rinvenuto a </a:t>
            </a:r>
            <a:r>
              <a:rPr lang="it-IT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Waynesboro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, grazie alla collaborazione dell’uomo arrestato dalla polizia mentre era alla guida dell’auto del sacerdote.</a:t>
            </a:r>
          </a:p>
          <a:p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Dovrebbe essere stato ucciso il 10 aprile, l’ultima sera in cui è stato visto. </a:t>
            </a:r>
          </a:p>
          <a:p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Lavorava nella pastorale delle carceri, impegnandosi a favore degli ex detenuti, dei disoccupati e degli emarginati poiché privati di diritti civili.</a:t>
            </a:r>
            <a:endParaRPr lang="it-IT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7460"/>
            <a:ext cx="2088232" cy="254092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283968" y="830037"/>
            <a:ext cx="4005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10 aprile 2016</a:t>
            </a:r>
          </a:p>
          <a:p>
            <a:pPr algn="r"/>
            <a:r>
              <a:rPr lang="it-IT" sz="2200" dirty="0" err="1" smtClean="0">
                <a:latin typeface="Impact"/>
              </a:rPr>
              <a:t>Waynesboro</a:t>
            </a:r>
            <a:r>
              <a:rPr lang="it-IT" sz="2200" dirty="0" smtClean="0">
                <a:latin typeface="Impact"/>
              </a:rPr>
              <a:t>, Georgia – Stati Uniti </a:t>
            </a:r>
            <a:endParaRPr lang="it-IT" sz="2200" dirty="0"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41097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59832" y="1400944"/>
            <a:ext cx="5256584" cy="803920"/>
          </a:xfrm>
        </p:spPr>
        <p:txBody>
          <a:bodyPr/>
          <a:lstStyle/>
          <a:p>
            <a:pPr algn="r"/>
            <a:r>
              <a:rPr lang="it-IT" sz="3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</a:t>
            </a:r>
            <a:r>
              <a:rPr lang="it-IT" sz="3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uor Veronica </a:t>
            </a:r>
            <a:r>
              <a:rPr lang="it-IT" sz="3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Rackova</a:t>
            </a:r>
            <a:endParaRPr lang="it-IT" sz="3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36340" y="3068960"/>
            <a:ext cx="7514331" cy="2520280"/>
          </a:xfrm>
        </p:spPr>
        <p:txBody>
          <a:bodyPr>
            <a:noAutofit/>
          </a:bodyPr>
          <a:lstStyle/>
          <a:p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Missionaria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slovacca delle Suore Missionarie dello Spirito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Santo, aveva 58 anni quando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è stata ferita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un agguato stradale in Sud Sudan il 16 maggio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ed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è spirata il 20 maggio al Nairobi Hospital, in Kenya, dove era stata trasportata subito dopo la sparatoria. </a:t>
            </a:r>
            <a:endParaRPr lang="it-IT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Intorno alla mezzanotte ha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ricevuto una chiamata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una donna che stava avendo un parto difficile nel centro sanitario da lei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diretto. </a:t>
            </a:r>
            <a:endParaRPr lang="it-IT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religiosa ha accompagnato con l’ambulanza la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paziente in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una struttura meglio attrezzata.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Al ritorno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è stata raggiunta dai colpi esplosi da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soldati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dell’Esercito di Liberazione del Popolo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Sudanese, che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dopo l’indipendenza del Paese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preso il potere. </a:t>
            </a:r>
            <a:endParaRPr lang="it-IT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3425"/>
            <a:ext cx="2448272" cy="240899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885531" y="830037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Impact"/>
              </a:rPr>
              <a:t>20 maggio 2016</a:t>
            </a:r>
          </a:p>
          <a:p>
            <a:pPr algn="r"/>
            <a:r>
              <a:rPr lang="it-IT" sz="2200" dirty="0" err="1" smtClean="0">
                <a:latin typeface="Impact"/>
              </a:rPr>
              <a:t>Yei</a:t>
            </a:r>
            <a:r>
              <a:rPr lang="it-IT" sz="2200" dirty="0" smtClean="0">
                <a:latin typeface="Impact"/>
              </a:rPr>
              <a:t> – Sud Sudan</a:t>
            </a:r>
            <a:endParaRPr lang="it-IT" sz="2200" dirty="0"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15277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 di giornal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1373</TotalTime>
  <Words>2286</Words>
  <Application>Microsoft Office PowerPoint</Application>
  <PresentationFormat>Presentazione su schermo (4:3)</PresentationFormat>
  <Paragraphs>151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Carta di giornale</vt:lpstr>
      <vt:lpstr>Operatori pastorali uccisi nell’anno 2016</vt:lpstr>
      <vt:lpstr>Elias Abiad</vt:lpstr>
      <vt:lpstr> suor Marguerite,  suor Reginette,  suor Anselm e suor Judith </vt:lpstr>
      <vt:lpstr>fra Antonio Moser</vt:lpstr>
      <vt:lpstr>padre Vincent Machozi </vt:lpstr>
      <vt:lpstr>     Un operatore Caritas di Uvira  </vt:lpstr>
      <vt:lpstr>don Darwin Antonio  Zambrano Gamez </vt:lpstr>
      <vt:lpstr>don Rene Wayne Robert </vt:lpstr>
      <vt:lpstr>suor Veronica Rackova</vt:lpstr>
      <vt:lpstr>don Marcelino Biliran </vt:lpstr>
      <vt:lpstr>don John Adeyi</vt:lpstr>
      <vt:lpstr>don Jacques Hamel</vt:lpstr>
      <vt:lpstr>Un contabile Caritas di Basankusu</vt:lpstr>
      <vt:lpstr>Lazarus Nwafor</vt:lpstr>
      <vt:lpstr>suor Margaret Held  e suor Paula Merril</vt:lpstr>
      <vt:lpstr>suor Isabel Solá Matas </vt:lpstr>
      <vt:lpstr>Esra Patatang  </vt:lpstr>
      <vt:lpstr>don Alejo Nabor Jiménez Juárez e  don José Alfredo Suárez de la Cruz   </vt:lpstr>
      <vt:lpstr>don José Alfredo  Lopez Guillen</vt:lpstr>
      <vt:lpstr>don Francisco Carlos  Barbosa Tenorio </vt:lpstr>
      <vt:lpstr>don João Paulo Nolli</vt:lpstr>
      <vt:lpstr>don Joseph Mulimbi Nguli</vt:lpstr>
      <vt:lpstr>don José Fortunato  Bedoya Franco </vt:lpstr>
      <vt:lpstr>suor Clara Agano Kahambu</vt:lpstr>
    </vt:vector>
  </TitlesOfParts>
  <Company>Fondazione Missio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 Jean-Paule Kalule Kyalembera</dc:title>
  <dc:creator>giovanni rocca</dc:creator>
  <cp:lastModifiedBy>Ele Borgia</cp:lastModifiedBy>
  <cp:revision>87</cp:revision>
  <dcterms:created xsi:type="dcterms:W3CDTF">2016-02-16T12:56:44Z</dcterms:created>
  <dcterms:modified xsi:type="dcterms:W3CDTF">2018-01-19T11:02:05Z</dcterms:modified>
</cp:coreProperties>
</file>