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58" y="6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1/19/2018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A2683B9-6ECA-47FA-93CF-B124A0FAC208}" type="datetime1">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‹N›</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3F2040-9975-4642-A906-1DF87F8BE202}" type="datetime1">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1E52B4A-BA08-4841-AB08-A0D822ABC34D}" type="datetime1">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1/19/2018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692696"/>
            <a:ext cx="7543800" cy="1524000"/>
          </a:xfrm>
        </p:spPr>
        <p:txBody>
          <a:bodyPr/>
          <a:lstStyle/>
          <a:p>
            <a:pPr algn="ctr"/>
            <a:r>
              <a:rPr lang="it-IT" sz="6600" dirty="0" smtClean="0"/>
              <a:t>Operatori pastorali uccisi nell’anno 2015</a:t>
            </a:r>
            <a:endParaRPr lang="it-IT" sz="6600" dirty="0"/>
          </a:p>
        </p:txBody>
      </p:sp>
      <p:sp>
        <p:nvSpPr>
          <p:cNvPr id="5" name="CasellaDiTesto 4"/>
          <p:cNvSpPr txBox="1"/>
          <p:nvPr/>
        </p:nvSpPr>
        <p:spPr>
          <a:xfrm>
            <a:off x="251520" y="3722256"/>
            <a:ext cx="8640960" cy="1938992"/>
          </a:xfrm>
          <a:prstGeom prst="rect">
            <a:avLst/>
          </a:prstGeom>
          <a:noFill/>
        </p:spPr>
        <p:txBody>
          <a:bodyPr wrap="square" rtlCol="0">
            <a:spAutoFit/>
          </a:bodyPr>
          <a:lstStyle/>
          <a:p>
            <a:r>
              <a:rPr lang="it-IT" sz="2400" i="1" dirty="0" smtClean="0"/>
              <a:t>«Ieri </a:t>
            </a:r>
            <a:r>
              <a:rPr lang="it-IT" sz="2400" i="1" dirty="0"/>
              <a:t>come oggi</a:t>
            </a:r>
            <a:r>
              <a:rPr lang="it-IT" sz="2400" i="1"/>
              <a:t>, </a:t>
            </a:r>
            <a:r>
              <a:rPr lang="it-IT" sz="2400" i="1" smtClean="0"/>
              <a:t>compaiono </a:t>
            </a:r>
            <a:r>
              <a:rPr lang="it-IT" sz="2400" i="1" dirty="0"/>
              <a:t>le tenebre del rifiuto della vita, ma brilla ancora più forte la luce dell’amore, che vince l’odio e inaugura un mondo </a:t>
            </a:r>
            <a:r>
              <a:rPr lang="it-IT" sz="2400" i="1" smtClean="0"/>
              <a:t>nuovo»</a:t>
            </a:r>
            <a:endParaRPr lang="it-IT" sz="2400" i="1" dirty="0" smtClean="0"/>
          </a:p>
          <a:p>
            <a:pPr algn="r"/>
            <a:endParaRPr lang="it-IT" sz="2400" dirty="0" smtClean="0"/>
          </a:p>
          <a:p>
            <a:pPr algn="r"/>
            <a:r>
              <a:rPr lang="it-IT" sz="2400" b="1" i="1" dirty="0" smtClean="0"/>
              <a:t>Papa Francesco</a:t>
            </a:r>
            <a:endParaRPr lang="it-IT" sz="2400" b="1" i="1" dirty="0"/>
          </a:p>
        </p:txBody>
      </p:sp>
    </p:spTree>
    <p:extLst>
      <p:ext uri="{BB962C8B-B14F-4D97-AF65-F5344CB8AC3E}">
        <p14:creationId xmlns:p14="http://schemas.microsoft.com/office/powerpoint/2010/main" val="378858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smtClean="0"/>
              <a:t>Don </a:t>
            </a:r>
            <a:r>
              <a:rPr lang="it-IT" sz="4400" dirty="0" err="1" smtClean="0"/>
              <a:t>Goodwill</a:t>
            </a:r>
            <a:r>
              <a:rPr lang="it-IT" sz="4400" dirty="0" smtClean="0"/>
              <a:t> </a:t>
            </a:r>
            <a:r>
              <a:rPr lang="it-IT" sz="4400" dirty="0" err="1" smtClean="0"/>
              <a:t>Onyeka</a:t>
            </a:r>
            <a:endParaRPr lang="it-IT" sz="4400" dirty="0"/>
          </a:p>
        </p:txBody>
      </p:sp>
      <p:sp>
        <p:nvSpPr>
          <p:cNvPr id="3" name="Sottotitolo 2"/>
          <p:cNvSpPr>
            <a:spLocks noGrp="1"/>
          </p:cNvSpPr>
          <p:nvPr>
            <p:ph type="subTitle" idx="1"/>
          </p:nvPr>
        </p:nvSpPr>
        <p:spPr>
          <a:xfrm>
            <a:off x="1115616" y="3356992"/>
            <a:ext cx="6858000" cy="2520280"/>
          </a:xfrm>
        </p:spPr>
        <p:txBody>
          <a:bodyPr>
            <a:normAutofit fontScale="92500" lnSpcReduction="20000"/>
          </a:bodyPr>
          <a:lstStyle/>
          <a:p>
            <a:r>
              <a:rPr lang="it-IT" dirty="0" smtClean="0"/>
              <a:t>È stato ucciso insieme al suo fratello minore in un tentativo di rapina stradale.                           Alcuni banditi hanno cercato di fermare il veicolo dove viaggiava il sacerdote.                                  Il conducente ha tentato una fuga disperata, ma i proiettili dei malviventi hanno colpito il serbatoio della benzina, facendolo esplodere. </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20762" r="27776"/>
          <a:stretch/>
        </p:blipFill>
        <p:spPr>
          <a:xfrm>
            <a:off x="254524" y="532763"/>
            <a:ext cx="2149311" cy="2176157"/>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 Giugno 2015</a:t>
            </a:r>
          </a:p>
          <a:p>
            <a:pPr algn="r"/>
            <a:r>
              <a:rPr lang="it-IT" sz="2000" dirty="0" smtClean="0">
                <a:solidFill>
                  <a:schemeClr val="tx1">
                    <a:lumMod val="85000"/>
                    <a:lumOff val="15000"/>
                  </a:schemeClr>
                </a:solidFill>
                <a:latin typeface="+mj-lt"/>
              </a:rPr>
              <a:t>Lagos - Nigeria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37017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596008"/>
          </a:xfrm>
        </p:spPr>
        <p:txBody>
          <a:bodyPr/>
          <a:lstStyle/>
          <a:p>
            <a:pPr algn="r"/>
            <a:r>
              <a:rPr lang="it-IT" sz="4400" dirty="0" smtClean="0"/>
              <a:t>Don Antonio </a:t>
            </a:r>
            <a:r>
              <a:rPr lang="it-IT" sz="4400" dirty="0" err="1" smtClean="0"/>
              <a:t>Alves</a:t>
            </a:r>
            <a:r>
              <a:rPr lang="it-IT" sz="4400" dirty="0" smtClean="0"/>
              <a:t/>
            </a:r>
            <a:br>
              <a:rPr lang="it-IT" sz="4400" dirty="0" smtClean="0"/>
            </a:br>
            <a:r>
              <a:rPr lang="it-IT" sz="4400" dirty="0" smtClean="0"/>
              <a:t>de </a:t>
            </a:r>
            <a:r>
              <a:rPr lang="it-IT" sz="4400" dirty="0" err="1" smtClean="0"/>
              <a:t>Almeida</a:t>
            </a:r>
            <a:endParaRPr lang="it-IT" sz="4400" dirty="0"/>
          </a:p>
        </p:txBody>
      </p:sp>
      <p:sp>
        <p:nvSpPr>
          <p:cNvPr id="3" name="Sottotitolo 2"/>
          <p:cNvSpPr>
            <a:spLocks noGrp="1"/>
          </p:cNvSpPr>
          <p:nvPr>
            <p:ph type="subTitle" idx="1"/>
          </p:nvPr>
        </p:nvSpPr>
        <p:spPr>
          <a:xfrm>
            <a:off x="1115616" y="3356992"/>
            <a:ext cx="6858000" cy="2520280"/>
          </a:xfrm>
        </p:spPr>
        <p:txBody>
          <a:bodyPr/>
          <a:lstStyle/>
          <a:p>
            <a:endParaRPr lang="it-IT" dirty="0" smtClean="0"/>
          </a:p>
          <a:p>
            <a:r>
              <a:rPr lang="it-IT" dirty="0" smtClean="0"/>
              <a:t>È stato trovato con le mani legate e accoltellato, molto probabilmente vittima di un tentativo di furto.</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25177" r="8546"/>
          <a:stretch/>
        </p:blipFill>
        <p:spPr>
          <a:xfrm>
            <a:off x="245097" y="548680"/>
            <a:ext cx="2149312" cy="2160240"/>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10 giugno 2015</a:t>
            </a:r>
          </a:p>
          <a:p>
            <a:pPr algn="r"/>
            <a:r>
              <a:rPr lang="it-IT" sz="2000" dirty="0" smtClean="0">
                <a:solidFill>
                  <a:schemeClr val="tx1">
                    <a:lumMod val="85000"/>
                    <a:lumOff val="15000"/>
                  </a:schemeClr>
                </a:solidFill>
                <a:latin typeface="+mj-lt"/>
              </a:rPr>
              <a:t>Salvador  - Brasile</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3372488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524000"/>
          </a:xfrm>
        </p:spPr>
        <p:txBody>
          <a:bodyPr/>
          <a:lstStyle/>
          <a:p>
            <a:pPr algn="r"/>
            <a:r>
              <a:rPr lang="it-IT" sz="4400" dirty="0" smtClean="0"/>
              <a:t>Don Luis Alfonso </a:t>
            </a:r>
            <a:r>
              <a:rPr lang="it-IT" sz="4400" dirty="0" err="1"/>
              <a:t>L</a:t>
            </a:r>
            <a:r>
              <a:rPr lang="it-IT" sz="4400" dirty="0" err="1" smtClean="0"/>
              <a:t>eòn</a:t>
            </a:r>
            <a:r>
              <a:rPr lang="it-IT" sz="4400" dirty="0" smtClean="0"/>
              <a:t/>
            </a:r>
            <a:br>
              <a:rPr lang="it-IT" sz="4400" dirty="0" smtClean="0"/>
            </a:br>
            <a:r>
              <a:rPr lang="it-IT" sz="4400" dirty="0" smtClean="0"/>
              <a:t>Pereira</a:t>
            </a:r>
            <a:endParaRPr lang="it-IT" sz="4400" dirty="0"/>
          </a:p>
        </p:txBody>
      </p:sp>
      <p:sp>
        <p:nvSpPr>
          <p:cNvPr id="3" name="Sottotitolo 2"/>
          <p:cNvSpPr>
            <a:spLocks noGrp="1"/>
          </p:cNvSpPr>
          <p:nvPr>
            <p:ph type="subTitle" idx="1"/>
          </p:nvPr>
        </p:nvSpPr>
        <p:spPr>
          <a:xfrm>
            <a:off x="1115616" y="3356992"/>
            <a:ext cx="6858000" cy="2520280"/>
          </a:xfrm>
        </p:spPr>
        <p:txBody>
          <a:bodyPr/>
          <a:lstStyle/>
          <a:p>
            <a:r>
              <a:rPr lang="it-IT" dirty="0" smtClean="0"/>
              <a:t>È stato ucciso in sacrestia mentre si preparava a celebrare la messa. Un uomo, entrato in parrocchia con l’intento di rubare, scoperto dal sacerdote, si è scagliato contro di lui ferendolo mortalmente al collo con una bottiglia. </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11169" r="16909"/>
          <a:stretch/>
        </p:blipFill>
        <p:spPr>
          <a:xfrm>
            <a:off x="241540" y="548680"/>
            <a:ext cx="2165230" cy="2169744"/>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15 luglio 2015</a:t>
            </a:r>
          </a:p>
          <a:p>
            <a:pPr algn="r"/>
            <a:r>
              <a:rPr lang="it-IT" sz="2000" dirty="0" err="1" smtClean="0">
                <a:solidFill>
                  <a:schemeClr val="tx1">
                    <a:lumMod val="85000"/>
                    <a:lumOff val="15000"/>
                  </a:schemeClr>
                </a:solidFill>
                <a:latin typeface="+mj-lt"/>
              </a:rPr>
              <a:t>Monteria</a:t>
            </a:r>
            <a:r>
              <a:rPr lang="it-IT" sz="2000" dirty="0" smtClean="0">
                <a:solidFill>
                  <a:schemeClr val="tx1">
                    <a:lumMod val="85000"/>
                    <a:lumOff val="15000"/>
                  </a:schemeClr>
                </a:solidFill>
                <a:latin typeface="+mj-lt"/>
              </a:rPr>
              <a:t> - Colombia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2756686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451992"/>
          </a:xfrm>
        </p:spPr>
        <p:txBody>
          <a:bodyPr/>
          <a:lstStyle/>
          <a:p>
            <a:pPr algn="r"/>
            <a:r>
              <a:rPr lang="it-IT" sz="4400" dirty="0" smtClean="0"/>
              <a:t>Don Carlos Martinez</a:t>
            </a:r>
            <a:br>
              <a:rPr lang="it-IT" sz="4400" dirty="0" smtClean="0"/>
            </a:br>
            <a:r>
              <a:rPr lang="it-IT" sz="4400" dirty="0" err="1" smtClean="0"/>
              <a:t>Perez</a:t>
            </a:r>
            <a:endParaRPr lang="it-IT" sz="4400" dirty="0"/>
          </a:p>
        </p:txBody>
      </p:sp>
      <p:sp>
        <p:nvSpPr>
          <p:cNvPr id="3" name="Sottotitolo 2"/>
          <p:cNvSpPr>
            <a:spLocks noGrp="1"/>
          </p:cNvSpPr>
          <p:nvPr>
            <p:ph type="subTitle" idx="1"/>
          </p:nvPr>
        </p:nvSpPr>
        <p:spPr>
          <a:xfrm>
            <a:off x="1115616" y="3717032"/>
            <a:ext cx="6858000" cy="2160240"/>
          </a:xfrm>
        </p:spPr>
        <p:txBody>
          <a:bodyPr/>
          <a:lstStyle/>
          <a:p>
            <a:r>
              <a:rPr lang="it-IT" dirty="0" smtClean="0"/>
              <a:t>Vittima di una brutale aggressione sulla porta della sua casa, dove stava tornando dopo aver celebrato l’Eucaristia.                                      Il suo assassino lo ha ferito a morte.</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t="4700" b="22857"/>
          <a:stretch/>
        </p:blipFill>
        <p:spPr>
          <a:xfrm>
            <a:off x="251520" y="543464"/>
            <a:ext cx="2160240" cy="2139351"/>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16 luglio 2015</a:t>
            </a:r>
          </a:p>
          <a:p>
            <a:pPr algn="r"/>
            <a:r>
              <a:rPr lang="it-IT" sz="2000" dirty="0" smtClean="0">
                <a:solidFill>
                  <a:schemeClr val="tx1">
                    <a:lumMod val="85000"/>
                    <a:lumOff val="15000"/>
                  </a:schemeClr>
                </a:solidFill>
                <a:latin typeface="+mj-lt"/>
              </a:rPr>
              <a:t>Siviglia - Spagna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3811289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smtClean="0"/>
              <a:t>Padre Alex Pinto</a:t>
            </a:r>
            <a:endParaRPr lang="it-IT" sz="4400" dirty="0"/>
          </a:p>
        </p:txBody>
      </p:sp>
      <p:sp>
        <p:nvSpPr>
          <p:cNvPr id="3" name="Sottotitolo 2"/>
          <p:cNvSpPr>
            <a:spLocks noGrp="1"/>
          </p:cNvSpPr>
          <p:nvPr>
            <p:ph type="subTitle" idx="1"/>
          </p:nvPr>
        </p:nvSpPr>
        <p:spPr>
          <a:xfrm>
            <a:off x="1115616" y="3645024"/>
            <a:ext cx="6858000" cy="2520280"/>
          </a:xfrm>
        </p:spPr>
        <p:txBody>
          <a:bodyPr/>
          <a:lstStyle/>
          <a:p>
            <a:r>
              <a:rPr lang="it-IT" dirty="0" smtClean="0"/>
              <a:t>È stato ritrovato morto in strada. Il cadavere era stato dato alle fiamme. I suoi confratelli lo avevano cercato per giorni dopo la sua scomparsa.</a:t>
            </a:r>
            <a:endParaRPr lang="it-IT"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7736" r="15710"/>
          <a:stretch/>
        </p:blipFill>
        <p:spPr>
          <a:xfrm>
            <a:off x="250166" y="548680"/>
            <a:ext cx="2156604" cy="2154838"/>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20 luglio 2015</a:t>
            </a:r>
          </a:p>
          <a:p>
            <a:pPr algn="r"/>
            <a:r>
              <a:rPr lang="it-IT" sz="2000" dirty="0" smtClean="0">
                <a:solidFill>
                  <a:schemeClr val="tx1">
                    <a:lumMod val="85000"/>
                    <a:lumOff val="15000"/>
                  </a:schemeClr>
                </a:solidFill>
                <a:latin typeface="+mj-lt"/>
              </a:rPr>
              <a:t>Puerto </a:t>
            </a:r>
            <a:r>
              <a:rPr lang="it-IT" sz="2000" dirty="0" err="1" smtClean="0">
                <a:solidFill>
                  <a:schemeClr val="tx1">
                    <a:lumMod val="85000"/>
                    <a:lumOff val="15000"/>
                  </a:schemeClr>
                </a:solidFill>
                <a:latin typeface="+mj-lt"/>
              </a:rPr>
              <a:t>Ordaz</a:t>
            </a:r>
            <a:r>
              <a:rPr lang="it-IT" sz="2000" dirty="0" smtClean="0">
                <a:solidFill>
                  <a:schemeClr val="tx1">
                    <a:lumMod val="85000"/>
                    <a:lumOff val="15000"/>
                  </a:schemeClr>
                </a:solidFill>
                <a:latin typeface="+mj-lt"/>
              </a:rPr>
              <a:t> - Venezuela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3085379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524000"/>
          </a:xfrm>
        </p:spPr>
        <p:txBody>
          <a:bodyPr/>
          <a:lstStyle/>
          <a:p>
            <a:pPr algn="r"/>
            <a:r>
              <a:rPr lang="it-IT" sz="4400" dirty="0" smtClean="0"/>
              <a:t>Suor Irma </a:t>
            </a:r>
            <a:r>
              <a:rPr lang="it-IT" sz="4400" dirty="0" err="1" smtClean="0"/>
              <a:t>Odete</a:t>
            </a:r>
            <a:r>
              <a:rPr lang="it-IT" sz="4400" dirty="0" smtClean="0"/>
              <a:t/>
            </a:r>
            <a:br>
              <a:rPr lang="it-IT" sz="4400" dirty="0" smtClean="0"/>
            </a:br>
            <a:r>
              <a:rPr lang="it-IT" sz="4400" dirty="0" err="1" smtClean="0"/>
              <a:t>Francisca</a:t>
            </a:r>
            <a:r>
              <a:rPr lang="it-IT" sz="4400" dirty="0" smtClean="0"/>
              <a:t> </a:t>
            </a:r>
            <a:endParaRPr lang="it-IT" sz="4400" dirty="0"/>
          </a:p>
        </p:txBody>
      </p:sp>
      <p:sp>
        <p:nvSpPr>
          <p:cNvPr id="3" name="Sottotitolo 2"/>
          <p:cNvSpPr>
            <a:spLocks noGrp="1"/>
          </p:cNvSpPr>
          <p:nvPr>
            <p:ph type="subTitle" idx="1"/>
          </p:nvPr>
        </p:nvSpPr>
        <p:spPr>
          <a:xfrm>
            <a:off x="1115616" y="3356992"/>
            <a:ext cx="6858000" cy="2520280"/>
          </a:xfrm>
        </p:spPr>
        <p:txBody>
          <a:bodyPr/>
          <a:lstStyle/>
          <a:p>
            <a:endParaRPr lang="it-IT" dirty="0" smtClean="0"/>
          </a:p>
          <a:p>
            <a:r>
              <a:rPr lang="it-IT" dirty="0" smtClean="0"/>
              <a:t>La religiosa è stata uccisa da un uomo con otto coltellate alla schiena, durante un tentativo di furto. </a:t>
            </a:r>
            <a:endParaRPr lang="it-IT"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4247" t="2792" r="21953"/>
          <a:stretch/>
        </p:blipFill>
        <p:spPr>
          <a:xfrm>
            <a:off x="232913" y="534838"/>
            <a:ext cx="2173858" cy="2174081"/>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24 luglio 2015</a:t>
            </a:r>
          </a:p>
          <a:p>
            <a:pPr algn="r"/>
            <a:r>
              <a:rPr lang="it-IT" sz="2000" dirty="0" err="1" smtClean="0">
                <a:solidFill>
                  <a:schemeClr val="tx1">
                    <a:lumMod val="85000"/>
                    <a:lumOff val="15000"/>
                  </a:schemeClr>
                </a:solidFill>
                <a:latin typeface="+mj-lt"/>
              </a:rPr>
              <a:t>Guaratinguetà</a:t>
            </a:r>
            <a:r>
              <a:rPr lang="it-IT" sz="2000" dirty="0" smtClean="0">
                <a:solidFill>
                  <a:schemeClr val="tx1">
                    <a:lumMod val="85000"/>
                    <a:lumOff val="15000"/>
                  </a:schemeClr>
                </a:solidFill>
                <a:latin typeface="+mj-lt"/>
              </a:rPr>
              <a:t> - Brasile </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1156859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451992"/>
          </a:xfrm>
        </p:spPr>
        <p:txBody>
          <a:bodyPr/>
          <a:lstStyle/>
          <a:p>
            <a:pPr algn="r"/>
            <a:r>
              <a:rPr lang="it-IT" sz="4400" dirty="0" smtClean="0"/>
              <a:t>Padre Dennis </a:t>
            </a:r>
            <a:r>
              <a:rPr lang="it-IT" sz="4400" dirty="0" err="1" smtClean="0"/>
              <a:t>Osuagwu</a:t>
            </a:r>
            <a:endParaRPr lang="it-IT" sz="4400" dirty="0"/>
          </a:p>
        </p:txBody>
      </p:sp>
      <p:sp>
        <p:nvSpPr>
          <p:cNvPr id="3" name="Sottotitolo 2"/>
          <p:cNvSpPr>
            <a:spLocks noGrp="1"/>
          </p:cNvSpPr>
          <p:nvPr>
            <p:ph type="subTitle" idx="1"/>
          </p:nvPr>
        </p:nvSpPr>
        <p:spPr>
          <a:xfrm>
            <a:off x="1115616" y="3356992"/>
            <a:ext cx="6858000" cy="2520280"/>
          </a:xfrm>
        </p:spPr>
        <p:txBody>
          <a:bodyPr/>
          <a:lstStyle/>
          <a:p>
            <a:endParaRPr lang="it-IT" dirty="0" smtClean="0"/>
          </a:p>
          <a:p>
            <a:r>
              <a:rPr lang="it-IT" dirty="0" smtClean="0"/>
              <a:t>È stato ucciso in un agguato stradale lungo la </a:t>
            </a:r>
            <a:r>
              <a:rPr lang="it-IT" dirty="0" err="1" smtClean="0"/>
              <a:t>Nekede</a:t>
            </a:r>
            <a:r>
              <a:rPr lang="it-IT" dirty="0" smtClean="0"/>
              <a:t> </a:t>
            </a:r>
            <a:r>
              <a:rPr lang="it-IT" dirty="0" err="1" smtClean="0"/>
              <a:t>Avu</a:t>
            </a:r>
            <a:r>
              <a:rPr lang="it-IT" dirty="0" smtClean="0"/>
              <a:t> Road. </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t="12994" b="12709"/>
          <a:stretch/>
        </p:blipFill>
        <p:spPr>
          <a:xfrm>
            <a:off x="251520" y="543464"/>
            <a:ext cx="2165843" cy="2156604"/>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15 agosto 2015</a:t>
            </a:r>
          </a:p>
          <a:p>
            <a:pPr algn="r"/>
            <a:r>
              <a:rPr lang="it-IT" sz="2000" dirty="0" err="1" smtClean="0">
                <a:solidFill>
                  <a:schemeClr val="tx1">
                    <a:lumMod val="85000"/>
                    <a:lumOff val="15000"/>
                  </a:schemeClr>
                </a:solidFill>
                <a:latin typeface="+mj-lt"/>
              </a:rPr>
              <a:t>Nekede</a:t>
            </a:r>
            <a:r>
              <a:rPr lang="it-IT" sz="2000" dirty="0" smtClean="0">
                <a:solidFill>
                  <a:schemeClr val="tx1">
                    <a:lumMod val="85000"/>
                    <a:lumOff val="15000"/>
                  </a:schemeClr>
                </a:solidFill>
                <a:latin typeface="+mj-lt"/>
              </a:rPr>
              <a:t> - Nigeria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885058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smtClean="0"/>
              <a:t>Don Luis </a:t>
            </a:r>
            <a:r>
              <a:rPr lang="it-IT" sz="4400" dirty="0" err="1" smtClean="0"/>
              <a:t>Jesus</a:t>
            </a:r>
            <a:r>
              <a:rPr lang="it-IT" sz="4400" dirty="0" smtClean="0"/>
              <a:t> </a:t>
            </a:r>
            <a:r>
              <a:rPr lang="it-IT" sz="4400" dirty="0" err="1" smtClean="0"/>
              <a:t>Cortez</a:t>
            </a:r>
            <a:endParaRPr lang="it-IT" sz="4400" dirty="0"/>
          </a:p>
        </p:txBody>
      </p:sp>
      <p:sp>
        <p:nvSpPr>
          <p:cNvPr id="3" name="Sottotitolo 2"/>
          <p:cNvSpPr>
            <a:spLocks noGrp="1"/>
          </p:cNvSpPr>
          <p:nvPr>
            <p:ph type="subTitle" idx="1"/>
          </p:nvPr>
        </p:nvSpPr>
        <p:spPr>
          <a:xfrm>
            <a:off x="1115616" y="3356992"/>
            <a:ext cx="6858000" cy="2520280"/>
          </a:xfrm>
        </p:spPr>
        <p:txBody>
          <a:bodyPr>
            <a:normAutofit fontScale="92500" lnSpcReduction="20000"/>
          </a:bodyPr>
          <a:lstStyle/>
          <a:p>
            <a:r>
              <a:rPr lang="it-IT" dirty="0" smtClean="0"/>
              <a:t>I vigili del fuoco sono intervenuti per domare un incendio che si era sviluppato nella sua casa. Lo hanno trovato morto all’interno. In un primo momento si era pensato che il sacerdote fosse morto tra le fiamme; le autorità hanno successivamente rilevato sul corpo tracce di strangolamento.</a:t>
            </a:r>
            <a:endParaRPr lang="it-IT"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r="9180" b="4080"/>
          <a:stretch/>
        </p:blipFill>
        <p:spPr>
          <a:xfrm>
            <a:off x="254524" y="548680"/>
            <a:ext cx="2160872" cy="2160014"/>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29 agosto 2015</a:t>
            </a:r>
          </a:p>
          <a:p>
            <a:pPr algn="r"/>
            <a:r>
              <a:rPr lang="it-IT" sz="2000" dirty="0" smtClean="0">
                <a:solidFill>
                  <a:schemeClr val="tx1">
                    <a:lumMod val="85000"/>
                    <a:lumOff val="15000"/>
                  </a:schemeClr>
                </a:solidFill>
                <a:latin typeface="+mj-lt"/>
              </a:rPr>
              <a:t>Alta </a:t>
            </a:r>
            <a:r>
              <a:rPr lang="it-IT" sz="2000" dirty="0" err="1" smtClean="0">
                <a:solidFill>
                  <a:schemeClr val="tx1">
                    <a:lumMod val="85000"/>
                    <a:lumOff val="15000"/>
                  </a:schemeClr>
                </a:solidFill>
                <a:latin typeface="+mj-lt"/>
              </a:rPr>
              <a:t>Gracia</a:t>
            </a:r>
            <a:r>
              <a:rPr lang="it-IT" sz="2000" dirty="0" smtClean="0">
                <a:solidFill>
                  <a:schemeClr val="tx1">
                    <a:lumMod val="85000"/>
                    <a:lumOff val="15000"/>
                  </a:schemeClr>
                </a:solidFill>
                <a:latin typeface="+mj-lt"/>
              </a:rPr>
              <a:t> - Argentina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226888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smtClean="0"/>
              <a:t>Suor Amala </a:t>
            </a:r>
            <a:r>
              <a:rPr lang="it-IT" sz="4400" dirty="0" err="1" smtClean="0"/>
              <a:t>Valummel</a:t>
            </a:r>
            <a:endParaRPr lang="it-IT" sz="4400" dirty="0"/>
          </a:p>
        </p:txBody>
      </p:sp>
      <p:sp>
        <p:nvSpPr>
          <p:cNvPr id="3" name="Sottotitolo 2"/>
          <p:cNvSpPr>
            <a:spLocks noGrp="1"/>
          </p:cNvSpPr>
          <p:nvPr>
            <p:ph type="subTitle" idx="1"/>
          </p:nvPr>
        </p:nvSpPr>
        <p:spPr>
          <a:xfrm>
            <a:off x="1115616" y="3356992"/>
            <a:ext cx="6858000" cy="2520280"/>
          </a:xfrm>
        </p:spPr>
        <p:txBody>
          <a:bodyPr/>
          <a:lstStyle/>
          <a:p>
            <a:endParaRPr lang="it-IT" dirty="0" smtClean="0"/>
          </a:p>
          <a:p>
            <a:r>
              <a:rPr lang="it-IT" dirty="0" smtClean="0"/>
              <a:t>È stata trovata morta nella sua cella dalle consorelle. La religiosa riportava diverse ferite alla testa.</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48680"/>
            <a:ext cx="1667846" cy="2156813"/>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17 settembre 2015</a:t>
            </a:r>
          </a:p>
          <a:p>
            <a:pPr algn="r"/>
            <a:r>
              <a:rPr lang="it-IT" sz="2000" dirty="0" smtClean="0">
                <a:solidFill>
                  <a:schemeClr val="tx1">
                    <a:lumMod val="85000"/>
                    <a:lumOff val="15000"/>
                  </a:schemeClr>
                </a:solidFill>
                <a:latin typeface="+mj-lt"/>
              </a:rPr>
              <a:t>Palai - India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9574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smtClean="0"/>
              <a:t>Cesare Tavella</a:t>
            </a:r>
            <a:endParaRPr lang="it-IT" sz="4400" dirty="0"/>
          </a:p>
        </p:txBody>
      </p:sp>
      <p:sp>
        <p:nvSpPr>
          <p:cNvPr id="3" name="Sottotitolo 2"/>
          <p:cNvSpPr>
            <a:spLocks noGrp="1"/>
          </p:cNvSpPr>
          <p:nvPr>
            <p:ph type="subTitle" idx="1"/>
          </p:nvPr>
        </p:nvSpPr>
        <p:spPr>
          <a:xfrm>
            <a:off x="1115616" y="3573016"/>
            <a:ext cx="6858000" cy="2520280"/>
          </a:xfrm>
        </p:spPr>
        <p:txBody>
          <a:bodyPr/>
          <a:lstStyle/>
          <a:p>
            <a:r>
              <a:rPr lang="it-IT" dirty="0" smtClean="0"/>
              <a:t>È stato ucciso con diversi colpi di arma da fuoco sparati da alcuni uomini in moto. Operava nei paesi in via di sviluppo per insegnare l’allevamento degli animali. </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t="7546" b="27911"/>
          <a:stretch/>
        </p:blipFill>
        <p:spPr>
          <a:xfrm>
            <a:off x="251520" y="543464"/>
            <a:ext cx="2160240" cy="2165230"/>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28 settembre 2015</a:t>
            </a:r>
          </a:p>
          <a:p>
            <a:pPr algn="r"/>
            <a:r>
              <a:rPr lang="it-IT" sz="2000" dirty="0" smtClean="0">
                <a:solidFill>
                  <a:schemeClr val="tx1">
                    <a:lumMod val="85000"/>
                    <a:lumOff val="15000"/>
                  </a:schemeClr>
                </a:solidFill>
                <a:latin typeface="+mj-lt"/>
              </a:rPr>
              <a:t>Dacca - Bangladesh</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99253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524000"/>
          </a:xfrm>
        </p:spPr>
        <p:txBody>
          <a:bodyPr/>
          <a:lstStyle/>
          <a:p>
            <a:pPr algn="r"/>
            <a:r>
              <a:rPr lang="it-IT" sz="4400" dirty="0" smtClean="0"/>
              <a:t>Don Jean-Paul </a:t>
            </a:r>
            <a:r>
              <a:rPr lang="it-IT" sz="4400" dirty="0" err="1" smtClean="0"/>
              <a:t>Kakule</a:t>
            </a:r>
            <a:r>
              <a:rPr lang="it-IT" sz="4400" dirty="0" smtClean="0"/>
              <a:t> </a:t>
            </a:r>
            <a:r>
              <a:rPr lang="it-IT" sz="4400" dirty="0" err="1" smtClean="0"/>
              <a:t>Kyalembera</a:t>
            </a:r>
            <a:endParaRPr lang="it-IT" sz="4400" dirty="0"/>
          </a:p>
        </p:txBody>
      </p:sp>
      <p:sp>
        <p:nvSpPr>
          <p:cNvPr id="3" name="Sottotitolo 2"/>
          <p:cNvSpPr>
            <a:spLocks noGrp="1"/>
          </p:cNvSpPr>
          <p:nvPr>
            <p:ph type="subTitle" idx="1"/>
          </p:nvPr>
        </p:nvSpPr>
        <p:spPr>
          <a:xfrm>
            <a:off x="1115616" y="3356992"/>
            <a:ext cx="6858000" cy="2520280"/>
          </a:xfrm>
        </p:spPr>
        <p:txBody>
          <a:bodyPr/>
          <a:lstStyle/>
          <a:p>
            <a:r>
              <a:rPr lang="it-IT" dirty="0" smtClean="0"/>
              <a:t>Stava chiudendo le porte della chiesa quando ha scoperto uno o più banditi che si erano nascosti all’interno. I criminali hanno sparato senza esitazione, colpendolo all’addome e al capo. Don </a:t>
            </a:r>
            <a:r>
              <a:rPr lang="it-IT" dirty="0" err="1" smtClean="0"/>
              <a:t>Kalule</a:t>
            </a:r>
            <a:r>
              <a:rPr lang="it-IT" dirty="0" smtClean="0"/>
              <a:t> è morto sul colpo.</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1" r="3081" b="21017"/>
          <a:stretch/>
        </p:blipFill>
        <p:spPr>
          <a:xfrm>
            <a:off x="251520" y="548680"/>
            <a:ext cx="2114872" cy="2163045"/>
          </a:xfrm>
          <a:prstGeom prst="rect">
            <a:avLst/>
          </a:prstGeom>
        </p:spPr>
      </p:pic>
      <p:sp>
        <p:nvSpPr>
          <p:cNvPr id="7" name="CasellaDiTesto 6"/>
          <p:cNvSpPr txBox="1"/>
          <p:nvPr/>
        </p:nvSpPr>
        <p:spPr>
          <a:xfrm>
            <a:off x="3203848" y="830037"/>
            <a:ext cx="5112568"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25 febbraio 2015 </a:t>
            </a:r>
          </a:p>
          <a:p>
            <a:pPr algn="r"/>
            <a:r>
              <a:rPr lang="it-IT" sz="2000" dirty="0" err="1" smtClean="0">
                <a:solidFill>
                  <a:schemeClr val="tx1">
                    <a:lumMod val="85000"/>
                    <a:lumOff val="15000"/>
                  </a:schemeClr>
                </a:solidFill>
                <a:latin typeface="+mj-lt"/>
              </a:rPr>
              <a:t>Mweso</a:t>
            </a:r>
            <a:r>
              <a:rPr lang="it-IT" sz="2000" dirty="0" smtClean="0">
                <a:solidFill>
                  <a:schemeClr val="tx1">
                    <a:lumMod val="85000"/>
                    <a:lumOff val="15000"/>
                  </a:schemeClr>
                </a:solidFill>
                <a:latin typeface="+mj-lt"/>
              </a:rPr>
              <a:t> - Repubblica Democratica del Congo</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3932001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smtClean="0"/>
              <a:t>Don Antonio </a:t>
            </a:r>
            <a:r>
              <a:rPr lang="it-IT" sz="4400" dirty="0" err="1" smtClean="0"/>
              <a:t>Magalso</a:t>
            </a:r>
            <a:endParaRPr lang="it-IT" sz="4400" dirty="0"/>
          </a:p>
        </p:txBody>
      </p:sp>
      <p:sp>
        <p:nvSpPr>
          <p:cNvPr id="3" name="Sottotitolo 2"/>
          <p:cNvSpPr>
            <a:spLocks noGrp="1"/>
          </p:cNvSpPr>
          <p:nvPr>
            <p:ph type="subTitle" idx="1"/>
          </p:nvPr>
        </p:nvSpPr>
        <p:spPr>
          <a:xfrm>
            <a:off x="1115616" y="3356992"/>
            <a:ext cx="6858000" cy="2520280"/>
          </a:xfrm>
        </p:spPr>
        <p:txBody>
          <a:bodyPr/>
          <a:lstStyle/>
          <a:p>
            <a:endParaRPr lang="it-IT" dirty="0" smtClean="0"/>
          </a:p>
          <a:p>
            <a:r>
              <a:rPr lang="it-IT" dirty="0" smtClean="0"/>
              <a:t>Stava andando a celebrare la Messa in un villaggio della sua parrocchia, quando è stato pugnalato a morte alle spalle. </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2786" r="-1" b="36920"/>
          <a:stretch/>
        </p:blipFill>
        <p:spPr>
          <a:xfrm>
            <a:off x="241540" y="548679"/>
            <a:ext cx="2164658" cy="2142763"/>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29 settembre 2015</a:t>
            </a:r>
          </a:p>
          <a:p>
            <a:pPr algn="r"/>
            <a:r>
              <a:rPr lang="it-IT" sz="2000" dirty="0" err="1" smtClean="0">
                <a:solidFill>
                  <a:schemeClr val="tx1">
                    <a:lumMod val="85000"/>
                    <a:lumOff val="15000"/>
                  </a:schemeClr>
                </a:solidFill>
                <a:latin typeface="+mj-lt"/>
              </a:rPr>
              <a:t>Tanjay</a:t>
            </a:r>
            <a:r>
              <a:rPr lang="it-IT" sz="2000" dirty="0" smtClean="0">
                <a:solidFill>
                  <a:schemeClr val="tx1">
                    <a:lumMod val="85000"/>
                    <a:lumOff val="15000"/>
                  </a:schemeClr>
                </a:solidFill>
                <a:latin typeface="+mj-lt"/>
              </a:rPr>
              <a:t> - Filippine</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3050065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451992"/>
          </a:xfrm>
        </p:spPr>
        <p:txBody>
          <a:bodyPr/>
          <a:lstStyle/>
          <a:p>
            <a:pPr algn="r"/>
            <a:r>
              <a:rPr lang="it-IT" sz="4400" dirty="0" smtClean="0"/>
              <a:t>Don </a:t>
            </a:r>
            <a:r>
              <a:rPr lang="it-IT" sz="4400" dirty="0" err="1" smtClean="0"/>
              <a:t>Erasto</a:t>
            </a:r>
            <a:r>
              <a:rPr lang="it-IT" sz="4400" dirty="0" smtClean="0"/>
              <a:t> </a:t>
            </a:r>
            <a:r>
              <a:rPr lang="it-IT" sz="4400" dirty="0" err="1" smtClean="0"/>
              <a:t>Pliego</a:t>
            </a:r>
            <a:r>
              <a:rPr lang="it-IT" sz="4400" dirty="0" smtClean="0"/>
              <a:t> de </a:t>
            </a:r>
            <a:r>
              <a:rPr lang="it-IT" sz="4400" dirty="0" err="1" smtClean="0"/>
              <a:t>Jesus</a:t>
            </a:r>
            <a:endParaRPr lang="it-IT" sz="4400" dirty="0"/>
          </a:p>
        </p:txBody>
      </p:sp>
      <p:sp>
        <p:nvSpPr>
          <p:cNvPr id="3" name="Sottotitolo 2"/>
          <p:cNvSpPr>
            <a:spLocks noGrp="1"/>
          </p:cNvSpPr>
          <p:nvPr>
            <p:ph type="subTitle" idx="1"/>
          </p:nvPr>
        </p:nvSpPr>
        <p:spPr>
          <a:xfrm>
            <a:off x="1115616" y="3356992"/>
            <a:ext cx="6858000" cy="2520280"/>
          </a:xfrm>
        </p:spPr>
        <p:txBody>
          <a:bodyPr/>
          <a:lstStyle/>
          <a:p>
            <a:r>
              <a:rPr lang="it-IT" dirty="0" smtClean="0"/>
              <a:t>Il suo alloggio era stato trovato in disordine, con mobili rovesciati a terra e alcune tracce di sangue. Giorni dopo, nella campagna che circonda il centro abitato, è stato ritrovato il corpo senza vita del sacerdote. </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b="24240"/>
          <a:stretch/>
        </p:blipFill>
        <p:spPr>
          <a:xfrm>
            <a:off x="251520" y="548681"/>
            <a:ext cx="1872208" cy="2142762"/>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13 novembre 2015</a:t>
            </a:r>
          </a:p>
          <a:p>
            <a:pPr algn="r"/>
            <a:r>
              <a:rPr lang="it-IT" sz="2000" dirty="0" err="1" smtClean="0">
                <a:solidFill>
                  <a:schemeClr val="tx1">
                    <a:lumMod val="85000"/>
                    <a:lumOff val="15000"/>
                  </a:schemeClr>
                </a:solidFill>
                <a:latin typeface="+mj-lt"/>
              </a:rPr>
              <a:t>Cuyoaco</a:t>
            </a:r>
            <a:r>
              <a:rPr lang="it-IT" sz="2000" dirty="0" smtClean="0">
                <a:solidFill>
                  <a:schemeClr val="tx1">
                    <a:lumMod val="85000"/>
                    <a:lumOff val="15000"/>
                  </a:schemeClr>
                </a:solidFill>
                <a:latin typeface="+mj-lt"/>
              </a:rPr>
              <a:t> - Messico</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2430560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smtClean="0"/>
              <a:t>Rita </a:t>
            </a:r>
            <a:r>
              <a:rPr lang="it-IT" sz="4400" dirty="0" err="1" smtClean="0"/>
              <a:t>Fossaceca</a:t>
            </a:r>
            <a:endParaRPr lang="it-IT" sz="4400" dirty="0"/>
          </a:p>
        </p:txBody>
      </p:sp>
      <p:sp>
        <p:nvSpPr>
          <p:cNvPr id="3" name="Sottotitolo 2"/>
          <p:cNvSpPr>
            <a:spLocks noGrp="1"/>
          </p:cNvSpPr>
          <p:nvPr>
            <p:ph type="subTitle" idx="1"/>
          </p:nvPr>
        </p:nvSpPr>
        <p:spPr>
          <a:xfrm>
            <a:off x="1115616" y="3356992"/>
            <a:ext cx="6858000" cy="2520280"/>
          </a:xfrm>
        </p:spPr>
        <p:txBody>
          <a:bodyPr/>
          <a:lstStyle/>
          <a:p>
            <a:r>
              <a:rPr lang="it-IT" dirty="0" smtClean="0"/>
              <a:t>La donna è stata uccisa mentre cercava di difendere la madre durante un tentativo di rapina avvenuto nella loro abitazione. Aveva aperto un orfanotrofio per aiutare i bambini soli, malati e bisognosi di cure e di affetto.</a:t>
            </a: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r="10706"/>
          <a:stretch/>
        </p:blipFill>
        <p:spPr>
          <a:xfrm>
            <a:off x="254524" y="558487"/>
            <a:ext cx="2152246" cy="2150433"/>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28 novembre 2015</a:t>
            </a:r>
          </a:p>
          <a:p>
            <a:pPr algn="r"/>
            <a:r>
              <a:rPr lang="it-IT" sz="2000" dirty="0" err="1" smtClean="0">
                <a:solidFill>
                  <a:schemeClr val="tx1">
                    <a:lumMod val="85000"/>
                    <a:lumOff val="15000"/>
                  </a:schemeClr>
                </a:solidFill>
                <a:latin typeface="+mj-lt"/>
              </a:rPr>
              <a:t>Mijomboni</a:t>
            </a:r>
            <a:r>
              <a:rPr lang="it-IT" sz="2000" dirty="0" smtClean="0">
                <a:solidFill>
                  <a:schemeClr val="tx1">
                    <a:lumMod val="85000"/>
                    <a:lumOff val="15000"/>
                  </a:schemeClr>
                </a:solidFill>
                <a:latin typeface="+mj-lt"/>
              </a:rPr>
              <a:t> - Kenya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1999700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smtClean="0"/>
              <a:t>Don Adolfo </a:t>
            </a:r>
            <a:r>
              <a:rPr lang="it-IT" sz="4400" dirty="0" err="1" smtClean="0"/>
              <a:t>Enrìquez</a:t>
            </a:r>
            <a:endParaRPr lang="it-IT" sz="4400" dirty="0"/>
          </a:p>
        </p:txBody>
      </p:sp>
      <p:sp>
        <p:nvSpPr>
          <p:cNvPr id="3" name="Sottotitolo 2"/>
          <p:cNvSpPr>
            <a:spLocks noGrp="1"/>
          </p:cNvSpPr>
          <p:nvPr>
            <p:ph type="subTitle" idx="1"/>
          </p:nvPr>
        </p:nvSpPr>
        <p:spPr>
          <a:xfrm>
            <a:off x="1115616" y="3356992"/>
            <a:ext cx="6858000" cy="2520280"/>
          </a:xfrm>
        </p:spPr>
        <p:txBody>
          <a:bodyPr/>
          <a:lstStyle/>
          <a:p>
            <a:endParaRPr lang="it-IT" dirty="0" smtClean="0"/>
          </a:p>
          <a:p>
            <a:r>
              <a:rPr lang="it-IT" dirty="0" smtClean="0"/>
              <a:t>È stato ritrovato nel terreno dietro la casa parrocchiale, probabilmente era stato ucciso il giorno prima.</a:t>
            </a:r>
            <a:endParaRPr lang="it-IT"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5112" r="29026"/>
          <a:stretch/>
        </p:blipFill>
        <p:spPr>
          <a:xfrm>
            <a:off x="251520" y="548680"/>
            <a:ext cx="2149935" cy="216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11 marzo 2015</a:t>
            </a:r>
          </a:p>
          <a:p>
            <a:pPr algn="r"/>
            <a:r>
              <a:rPr lang="it-IT" sz="2000" dirty="0" smtClean="0">
                <a:solidFill>
                  <a:schemeClr val="tx1">
                    <a:lumMod val="85000"/>
                    <a:lumOff val="15000"/>
                  </a:schemeClr>
                </a:solidFill>
                <a:latin typeface="+mj-lt"/>
              </a:rPr>
              <a:t> Vilanova </a:t>
            </a:r>
            <a:r>
              <a:rPr lang="it-IT" sz="2000" dirty="0" err="1" smtClean="0">
                <a:solidFill>
                  <a:schemeClr val="tx1">
                    <a:lumMod val="85000"/>
                    <a:lumOff val="15000"/>
                  </a:schemeClr>
                </a:solidFill>
                <a:latin typeface="+mj-lt"/>
              </a:rPr>
              <a:t>dos</a:t>
            </a:r>
            <a:r>
              <a:rPr lang="it-IT" sz="2000" dirty="0" smtClean="0">
                <a:solidFill>
                  <a:schemeClr val="tx1">
                    <a:lumMod val="85000"/>
                    <a:lumOff val="15000"/>
                  </a:schemeClr>
                </a:solidFill>
                <a:latin typeface="+mj-lt"/>
              </a:rPr>
              <a:t> </a:t>
            </a:r>
            <a:r>
              <a:rPr lang="it-IT" sz="2000" dirty="0" err="1" smtClean="0">
                <a:solidFill>
                  <a:schemeClr val="tx1">
                    <a:lumMod val="85000"/>
                    <a:lumOff val="15000"/>
                  </a:schemeClr>
                </a:solidFill>
                <a:latin typeface="+mj-lt"/>
              </a:rPr>
              <a:t>Infantes</a:t>
            </a:r>
            <a:r>
              <a:rPr lang="it-IT" sz="2000" dirty="0" smtClean="0">
                <a:solidFill>
                  <a:schemeClr val="tx1">
                    <a:lumMod val="85000"/>
                    <a:lumOff val="15000"/>
                  </a:schemeClr>
                </a:solidFill>
                <a:latin typeface="+mj-lt"/>
              </a:rPr>
              <a:t> - Spagna </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2047678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55776" y="1400944"/>
            <a:ext cx="5760640" cy="875928"/>
          </a:xfrm>
        </p:spPr>
        <p:txBody>
          <a:bodyPr/>
          <a:lstStyle/>
          <a:p>
            <a:pPr algn="r"/>
            <a:r>
              <a:rPr lang="it-IT" sz="4400" dirty="0" smtClean="0"/>
              <a:t>Don Fernando </a:t>
            </a:r>
            <a:r>
              <a:rPr lang="it-IT" sz="4400" dirty="0" err="1" smtClean="0"/>
              <a:t>Meza</a:t>
            </a:r>
            <a:r>
              <a:rPr lang="it-IT" sz="4400" dirty="0" smtClean="0"/>
              <a:t> Luna </a:t>
            </a:r>
            <a:endParaRPr lang="it-IT" sz="4400" dirty="0"/>
          </a:p>
        </p:txBody>
      </p:sp>
      <p:sp>
        <p:nvSpPr>
          <p:cNvPr id="3" name="Sottotitolo 2"/>
          <p:cNvSpPr>
            <a:spLocks noGrp="1"/>
          </p:cNvSpPr>
          <p:nvPr>
            <p:ph type="subTitle" idx="1"/>
          </p:nvPr>
        </p:nvSpPr>
        <p:spPr>
          <a:xfrm>
            <a:off x="1115616" y="3356992"/>
            <a:ext cx="6858000" cy="2520280"/>
          </a:xfrm>
        </p:spPr>
        <p:txBody>
          <a:bodyPr/>
          <a:lstStyle/>
          <a:p>
            <a:r>
              <a:rPr lang="it-IT" dirty="0" smtClean="0"/>
              <a:t>Nel corso di un violento tentativo di furto è stato ucciso con due colpi di arma da fuoco. Aggredito all’ingresso della canonica e trasportato in ospedale dai parrocchiani, è deceduto nel tentativo di operarlo.</a:t>
            </a: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r="3324" b="40178"/>
          <a:stretch/>
        </p:blipFill>
        <p:spPr>
          <a:xfrm>
            <a:off x="251520" y="548679"/>
            <a:ext cx="2122225" cy="2148339"/>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21 marzo 2015</a:t>
            </a:r>
          </a:p>
          <a:p>
            <a:pPr algn="r"/>
            <a:r>
              <a:rPr lang="it-IT" sz="2000" dirty="0" err="1" smtClean="0">
                <a:solidFill>
                  <a:schemeClr val="tx1">
                    <a:lumMod val="85000"/>
                    <a:lumOff val="15000"/>
                  </a:schemeClr>
                </a:solidFill>
                <a:latin typeface="+mj-lt"/>
              </a:rPr>
              <a:t>Sincelejo</a:t>
            </a:r>
            <a:r>
              <a:rPr lang="it-IT" sz="2000" dirty="0" smtClean="0">
                <a:solidFill>
                  <a:schemeClr val="tx1">
                    <a:lumMod val="85000"/>
                    <a:lumOff val="15000"/>
                  </a:schemeClr>
                </a:solidFill>
                <a:latin typeface="+mj-lt"/>
              </a:rPr>
              <a:t> - Colombia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243502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smtClean="0"/>
              <a:t>Suor Jose </a:t>
            </a:r>
            <a:r>
              <a:rPr lang="it-IT" sz="4400" dirty="0" err="1" smtClean="0"/>
              <a:t>Mariya</a:t>
            </a:r>
            <a:endParaRPr lang="it-IT" sz="4400" dirty="0"/>
          </a:p>
        </p:txBody>
      </p:sp>
      <p:sp>
        <p:nvSpPr>
          <p:cNvPr id="3" name="Sottotitolo 2"/>
          <p:cNvSpPr>
            <a:spLocks noGrp="1"/>
          </p:cNvSpPr>
          <p:nvPr>
            <p:ph type="subTitle" idx="1"/>
          </p:nvPr>
        </p:nvSpPr>
        <p:spPr>
          <a:xfrm>
            <a:off x="1115616" y="3356992"/>
            <a:ext cx="6858000" cy="2520280"/>
          </a:xfrm>
        </p:spPr>
        <p:txBody>
          <a:bodyPr>
            <a:normAutofit fontScale="92500"/>
          </a:bodyPr>
          <a:lstStyle/>
          <a:p>
            <a:r>
              <a:rPr lang="it-IT" dirty="0" smtClean="0"/>
              <a:t>Nella notte le consorelle hanno sentito dei rumori provenire dalla sua camera e sono andate a verificare. Suor Jose ha aperto la porta ma era in stato di incoscienza, ed è spirata poco dopo. Riportava una ferita sulla parte posteriore della testa. Il suo assassino ha confessato mesi dopo.</a:t>
            </a:r>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1" y="548680"/>
            <a:ext cx="1656183" cy="2133666"/>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18 aprile 2015</a:t>
            </a:r>
          </a:p>
          <a:p>
            <a:pPr algn="r"/>
            <a:r>
              <a:rPr lang="it-IT" sz="2000" dirty="0" err="1" smtClean="0">
                <a:solidFill>
                  <a:schemeClr val="tx1">
                    <a:lumMod val="85000"/>
                    <a:lumOff val="15000"/>
                  </a:schemeClr>
                </a:solidFill>
                <a:latin typeface="+mj-lt"/>
              </a:rPr>
              <a:t>Kottayam</a:t>
            </a:r>
            <a:r>
              <a:rPr lang="it-IT" sz="2000" dirty="0" smtClean="0">
                <a:solidFill>
                  <a:schemeClr val="tx1">
                    <a:lumMod val="85000"/>
                    <a:lumOff val="15000"/>
                  </a:schemeClr>
                </a:solidFill>
                <a:latin typeface="+mj-lt"/>
              </a:rPr>
              <a:t> - India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1631305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803920"/>
          </a:xfrm>
        </p:spPr>
        <p:txBody>
          <a:bodyPr/>
          <a:lstStyle/>
          <a:p>
            <a:pPr algn="r"/>
            <a:r>
              <a:rPr lang="it-IT" sz="4400" dirty="0" err="1" smtClean="0"/>
              <a:t>Safouh</a:t>
            </a:r>
            <a:r>
              <a:rPr lang="it-IT" sz="4400" dirty="0" smtClean="0"/>
              <a:t> Al-</a:t>
            </a:r>
            <a:r>
              <a:rPr lang="it-IT" sz="4400" dirty="0" err="1" smtClean="0"/>
              <a:t>Mosleh</a:t>
            </a:r>
            <a:endParaRPr lang="it-IT" sz="4400" dirty="0"/>
          </a:p>
        </p:txBody>
      </p:sp>
      <p:sp>
        <p:nvSpPr>
          <p:cNvPr id="3" name="Sottotitolo 2"/>
          <p:cNvSpPr>
            <a:spLocks noGrp="1"/>
          </p:cNvSpPr>
          <p:nvPr>
            <p:ph type="subTitle" idx="1"/>
          </p:nvPr>
        </p:nvSpPr>
        <p:spPr>
          <a:xfrm>
            <a:off x="1115616" y="3356992"/>
            <a:ext cx="6858000" cy="2520280"/>
          </a:xfrm>
        </p:spPr>
        <p:txBody>
          <a:bodyPr>
            <a:normAutofit lnSpcReduction="10000"/>
          </a:bodyPr>
          <a:lstStyle/>
          <a:p>
            <a:r>
              <a:rPr lang="it-IT" dirty="0" smtClean="0"/>
              <a:t>L’operatore Caritas è rimasto ucciso nel bombardamento che ha centrato la sua casa. La famiglia era già stata evacuata, lui era tornato a casa per un controllo veloce, quando l’abitazione è stata raggiunta dai colpi di artiglieria.</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24691"/>
          <a:stretch/>
        </p:blipFill>
        <p:spPr>
          <a:xfrm>
            <a:off x="251520" y="548679"/>
            <a:ext cx="2162644" cy="2163351"/>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7 aprile 2015</a:t>
            </a:r>
          </a:p>
          <a:p>
            <a:pPr algn="r"/>
            <a:r>
              <a:rPr lang="it-IT" sz="2000" dirty="0" smtClean="0">
                <a:solidFill>
                  <a:schemeClr val="tx1">
                    <a:lumMod val="85000"/>
                    <a:lumOff val="15000"/>
                  </a:schemeClr>
                </a:solidFill>
                <a:latin typeface="+mj-lt"/>
              </a:rPr>
              <a:t>Aleppo - Siria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2827912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524000"/>
          </a:xfrm>
        </p:spPr>
        <p:txBody>
          <a:bodyPr/>
          <a:lstStyle/>
          <a:p>
            <a:pPr algn="r"/>
            <a:r>
              <a:rPr lang="it-IT" sz="4400" dirty="0" smtClean="0"/>
              <a:t>Padre Francisco Javier </a:t>
            </a:r>
            <a:r>
              <a:rPr lang="it-IT" sz="4400" dirty="0" err="1" smtClean="0"/>
              <a:t>Gutiérrez</a:t>
            </a:r>
            <a:r>
              <a:rPr lang="it-IT" sz="4400" dirty="0" smtClean="0"/>
              <a:t> Diaz </a:t>
            </a:r>
            <a:endParaRPr lang="it-IT" sz="4400" dirty="0"/>
          </a:p>
        </p:txBody>
      </p:sp>
      <p:sp>
        <p:nvSpPr>
          <p:cNvPr id="3" name="Sottotitolo 2"/>
          <p:cNvSpPr>
            <a:spLocks noGrp="1"/>
          </p:cNvSpPr>
          <p:nvPr>
            <p:ph type="subTitle" idx="1"/>
          </p:nvPr>
        </p:nvSpPr>
        <p:spPr>
          <a:xfrm>
            <a:off x="1115616" y="3356992"/>
            <a:ext cx="6858000" cy="2520280"/>
          </a:xfrm>
        </p:spPr>
        <p:txBody>
          <a:bodyPr/>
          <a:lstStyle/>
          <a:p>
            <a:endParaRPr lang="it-IT" dirty="0" smtClean="0"/>
          </a:p>
          <a:p>
            <a:r>
              <a:rPr lang="it-IT" dirty="0" smtClean="0"/>
              <a:t>Il corpo senza vita è stato trovato due giorni dopo la sua scomparsa nella periferia di </a:t>
            </a:r>
            <a:r>
              <a:rPr lang="it-IT" dirty="0" err="1" smtClean="0"/>
              <a:t>Salvatierra</a:t>
            </a:r>
            <a:r>
              <a:rPr lang="it-IT" dirty="0" smtClean="0"/>
              <a:t>.</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16072" t="4411" r="13904" b="11196"/>
          <a:stretch/>
        </p:blipFill>
        <p:spPr>
          <a:xfrm>
            <a:off x="245097" y="518474"/>
            <a:ext cx="2168166" cy="2177592"/>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6 aprile 2015</a:t>
            </a:r>
          </a:p>
          <a:p>
            <a:pPr algn="r"/>
            <a:r>
              <a:rPr lang="it-IT" sz="2000" dirty="0" err="1" smtClean="0">
                <a:solidFill>
                  <a:schemeClr val="tx1">
                    <a:lumMod val="85000"/>
                    <a:lumOff val="15000"/>
                  </a:schemeClr>
                </a:solidFill>
                <a:latin typeface="+mj-lt"/>
              </a:rPr>
              <a:t>Salvatierra</a:t>
            </a:r>
            <a:r>
              <a:rPr lang="it-IT" sz="2000" dirty="0" smtClean="0">
                <a:solidFill>
                  <a:schemeClr val="tx1">
                    <a:lumMod val="85000"/>
                    <a:lumOff val="15000"/>
                  </a:schemeClr>
                </a:solidFill>
                <a:latin typeface="+mj-lt"/>
              </a:rPr>
              <a:t> - Messico</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2924198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524000"/>
          </a:xfrm>
        </p:spPr>
        <p:txBody>
          <a:bodyPr/>
          <a:lstStyle/>
          <a:p>
            <a:pPr algn="r"/>
            <a:r>
              <a:rPr lang="it-IT" sz="4400" dirty="0" err="1" smtClean="0"/>
              <a:t>Anwar</a:t>
            </a:r>
            <a:r>
              <a:rPr lang="it-IT" sz="4400" dirty="0" smtClean="0"/>
              <a:t> </a:t>
            </a:r>
            <a:r>
              <a:rPr lang="it-IT" sz="4400" dirty="0" err="1" smtClean="0"/>
              <a:t>Samaan</a:t>
            </a:r>
            <a:r>
              <a:rPr lang="it-IT" sz="4400" dirty="0" smtClean="0"/>
              <a:t> e </a:t>
            </a:r>
            <a:r>
              <a:rPr lang="it-IT" sz="4400" dirty="0" err="1" smtClean="0"/>
              <a:t>Misho</a:t>
            </a:r>
            <a:r>
              <a:rPr lang="it-IT" sz="4400" dirty="0" smtClean="0"/>
              <a:t> </a:t>
            </a:r>
            <a:r>
              <a:rPr lang="it-IT" sz="4400" dirty="0" err="1" smtClean="0"/>
              <a:t>Samaan</a:t>
            </a:r>
            <a:endParaRPr lang="it-IT" sz="4400" dirty="0"/>
          </a:p>
        </p:txBody>
      </p:sp>
      <p:sp>
        <p:nvSpPr>
          <p:cNvPr id="3" name="Sottotitolo 2"/>
          <p:cNvSpPr>
            <a:spLocks noGrp="1"/>
          </p:cNvSpPr>
          <p:nvPr>
            <p:ph type="subTitle" idx="1"/>
          </p:nvPr>
        </p:nvSpPr>
        <p:spPr>
          <a:xfrm>
            <a:off x="1115616" y="3356992"/>
            <a:ext cx="6858000" cy="2520280"/>
          </a:xfrm>
        </p:spPr>
        <p:txBody>
          <a:bodyPr/>
          <a:lstStyle/>
          <a:p>
            <a:endParaRPr lang="it-IT" dirty="0" smtClean="0"/>
          </a:p>
          <a:p>
            <a:r>
              <a:rPr lang="it-IT" dirty="0" smtClean="0"/>
              <a:t>I due giovani fratelli, animatori salesiani, sono morti insieme alla madre in seguito ad un razzo caduto sulla loro casa. </a:t>
            </a:r>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200" y="548680"/>
            <a:ext cx="2156813" cy="2156813"/>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10 aprile 2015</a:t>
            </a:r>
          </a:p>
          <a:p>
            <a:pPr algn="r"/>
            <a:r>
              <a:rPr lang="it-IT" sz="2000" dirty="0" smtClean="0">
                <a:solidFill>
                  <a:schemeClr val="tx1">
                    <a:lumMod val="85000"/>
                    <a:lumOff val="15000"/>
                  </a:schemeClr>
                </a:solidFill>
                <a:latin typeface="+mj-lt"/>
              </a:rPr>
              <a:t>Aleppo - Siria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3817281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1400944"/>
            <a:ext cx="5256584" cy="1596008"/>
          </a:xfrm>
        </p:spPr>
        <p:txBody>
          <a:bodyPr/>
          <a:lstStyle/>
          <a:p>
            <a:pPr algn="r"/>
            <a:r>
              <a:rPr lang="it-IT" sz="4400" dirty="0" smtClean="0"/>
              <a:t>Suor Stefani</a:t>
            </a:r>
            <a:br>
              <a:rPr lang="it-IT" sz="4400" dirty="0" smtClean="0"/>
            </a:br>
            <a:r>
              <a:rPr lang="it-IT" sz="4400" dirty="0" err="1" smtClean="0"/>
              <a:t>Tiefenbacher</a:t>
            </a:r>
            <a:endParaRPr lang="it-IT" sz="4400" dirty="0"/>
          </a:p>
        </p:txBody>
      </p:sp>
      <p:sp>
        <p:nvSpPr>
          <p:cNvPr id="3" name="Sottotitolo 2"/>
          <p:cNvSpPr>
            <a:spLocks noGrp="1"/>
          </p:cNvSpPr>
          <p:nvPr>
            <p:ph type="subTitle" idx="1"/>
          </p:nvPr>
        </p:nvSpPr>
        <p:spPr>
          <a:xfrm>
            <a:off x="1115616" y="3356992"/>
            <a:ext cx="6858000" cy="2520280"/>
          </a:xfrm>
        </p:spPr>
        <p:txBody>
          <a:bodyPr/>
          <a:lstStyle/>
          <a:p>
            <a:r>
              <a:rPr lang="it-IT" dirty="0" smtClean="0"/>
              <a:t>È stata uccisa durante la notte. Una consorella l’ha trovata legata e imbavagliata, è morta soffocata. La polizia ha incriminato tre persone con l’accusa di omicidio, furto e violenza sessuale.</a:t>
            </a:r>
            <a:endParaRPr lang="it-IT"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9833" r="33093"/>
          <a:stretch/>
        </p:blipFill>
        <p:spPr>
          <a:xfrm>
            <a:off x="251520" y="526472"/>
            <a:ext cx="2149935" cy="2173033"/>
          </a:xfrm>
          <a:prstGeom prst="rect">
            <a:avLst/>
          </a:prstGeom>
        </p:spPr>
      </p:pic>
      <p:sp>
        <p:nvSpPr>
          <p:cNvPr id="7" name="CasellaDiTesto 6"/>
          <p:cNvSpPr txBox="1"/>
          <p:nvPr/>
        </p:nvSpPr>
        <p:spPr>
          <a:xfrm>
            <a:off x="4860032" y="830037"/>
            <a:ext cx="3456384" cy="707886"/>
          </a:xfrm>
          <a:prstGeom prst="rect">
            <a:avLst/>
          </a:prstGeom>
          <a:noFill/>
        </p:spPr>
        <p:txBody>
          <a:bodyPr wrap="square" rtlCol="0">
            <a:spAutoFit/>
          </a:bodyPr>
          <a:lstStyle/>
          <a:p>
            <a:pPr algn="r"/>
            <a:r>
              <a:rPr lang="it-IT" sz="2000" dirty="0" smtClean="0">
                <a:solidFill>
                  <a:schemeClr val="tx1">
                    <a:lumMod val="85000"/>
                    <a:lumOff val="15000"/>
                  </a:schemeClr>
                </a:solidFill>
                <a:latin typeface="+mj-lt"/>
              </a:rPr>
              <a:t>20 aprile 2015</a:t>
            </a:r>
          </a:p>
          <a:p>
            <a:pPr algn="r"/>
            <a:r>
              <a:rPr lang="it-IT" sz="2000" dirty="0" err="1" smtClean="0">
                <a:solidFill>
                  <a:schemeClr val="tx1">
                    <a:lumMod val="85000"/>
                    <a:lumOff val="15000"/>
                  </a:schemeClr>
                </a:solidFill>
                <a:latin typeface="+mj-lt"/>
              </a:rPr>
              <a:t>Ixopo</a:t>
            </a:r>
            <a:r>
              <a:rPr lang="it-IT" sz="2000" dirty="0" smtClean="0">
                <a:solidFill>
                  <a:schemeClr val="tx1">
                    <a:lumMod val="85000"/>
                    <a:lumOff val="15000"/>
                  </a:schemeClr>
                </a:solidFill>
                <a:latin typeface="+mj-lt"/>
              </a:rPr>
              <a:t> - Sudafrica</a:t>
            </a:r>
            <a:endParaRPr lang="it-IT" sz="2000" dirty="0">
              <a:solidFill>
                <a:schemeClr val="tx1">
                  <a:lumMod val="85000"/>
                  <a:lumOff val="15000"/>
                </a:schemeClr>
              </a:solidFill>
              <a:latin typeface="+mj-lt"/>
            </a:endParaRPr>
          </a:p>
        </p:txBody>
      </p:sp>
    </p:spTree>
    <p:extLst>
      <p:ext uri="{BB962C8B-B14F-4D97-AF65-F5344CB8AC3E}">
        <p14:creationId xmlns:p14="http://schemas.microsoft.com/office/powerpoint/2010/main" val="4897054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ta di giornal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589</TotalTime>
  <Words>909</Words>
  <Application>Microsoft Office PowerPoint</Application>
  <PresentationFormat>Presentazione su schermo (4:3)</PresentationFormat>
  <Paragraphs>96</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Carta di giornale</vt:lpstr>
      <vt:lpstr>Operatori pastorali uccisi nell’anno 2015</vt:lpstr>
      <vt:lpstr>Don Jean-Paul Kakule Kyalembera</vt:lpstr>
      <vt:lpstr>Don Adolfo Enrìquez</vt:lpstr>
      <vt:lpstr>Don Fernando Meza Luna </vt:lpstr>
      <vt:lpstr>Suor Jose Mariya</vt:lpstr>
      <vt:lpstr>Safouh Al-Mosleh</vt:lpstr>
      <vt:lpstr>Padre Francisco Javier Gutiérrez Diaz </vt:lpstr>
      <vt:lpstr>Anwar Samaan e Misho Samaan</vt:lpstr>
      <vt:lpstr>Suor Stefani Tiefenbacher</vt:lpstr>
      <vt:lpstr>Don Goodwill Onyeka</vt:lpstr>
      <vt:lpstr>Don Antonio Alves de Almeida</vt:lpstr>
      <vt:lpstr>Don Luis Alfonso Leòn Pereira</vt:lpstr>
      <vt:lpstr>Don Carlos Martinez Perez</vt:lpstr>
      <vt:lpstr>Padre Alex Pinto</vt:lpstr>
      <vt:lpstr>Suor Irma Odete Francisca </vt:lpstr>
      <vt:lpstr>Padre Dennis Osuagwu</vt:lpstr>
      <vt:lpstr>Don Luis Jesus Cortez</vt:lpstr>
      <vt:lpstr>Suor Amala Valummel</vt:lpstr>
      <vt:lpstr>Cesare Tavella</vt:lpstr>
      <vt:lpstr>Don Antonio Magalso</vt:lpstr>
      <vt:lpstr>Don Erasto Pliego de Jesus</vt:lpstr>
      <vt:lpstr>Rita Fossaceca</vt:lpstr>
    </vt:vector>
  </TitlesOfParts>
  <Company>Fondazione Missio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 Jean-Paule Kalule Kyalembera</dc:title>
  <dc:creator>giovanni rocca</dc:creator>
  <cp:lastModifiedBy>Ele Borgia</cp:lastModifiedBy>
  <cp:revision>26</cp:revision>
  <dcterms:created xsi:type="dcterms:W3CDTF">2016-02-16T12:56:44Z</dcterms:created>
  <dcterms:modified xsi:type="dcterms:W3CDTF">2018-01-19T11:51:26Z</dcterms:modified>
</cp:coreProperties>
</file>